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sldIdLst>
    <p:sldId id="256" r:id="rId2"/>
    <p:sldId id="267" r:id="rId3"/>
    <p:sldId id="257" r:id="rId4"/>
    <p:sldId id="273" r:id="rId5"/>
    <p:sldId id="286" r:id="rId6"/>
    <p:sldId id="277" r:id="rId7"/>
    <p:sldId id="274" r:id="rId8"/>
    <p:sldId id="266" r:id="rId9"/>
    <p:sldId id="276" r:id="rId10"/>
    <p:sldId id="275" r:id="rId11"/>
    <p:sldId id="288" r:id="rId12"/>
    <p:sldId id="289" r:id="rId13"/>
    <p:sldId id="298" r:id="rId14"/>
    <p:sldId id="295" r:id="rId15"/>
    <p:sldId id="296" r:id="rId16"/>
    <p:sldId id="265" r:id="rId17"/>
    <p:sldId id="278" r:id="rId18"/>
    <p:sldId id="279" r:id="rId19"/>
    <p:sldId id="280" r:id="rId20"/>
    <p:sldId id="281" r:id="rId21"/>
    <p:sldId id="282" r:id="rId22"/>
    <p:sldId id="283" r:id="rId23"/>
    <p:sldId id="284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5A88D"/>
    <a:srgbClr val="FA8428"/>
    <a:srgbClr val="B52823"/>
    <a:srgbClr val="43A0C3"/>
    <a:srgbClr val="B52A24"/>
    <a:srgbClr val="CC79A7"/>
    <a:srgbClr val="439FC3"/>
    <a:srgbClr val="76A88D"/>
    <a:srgbClr val="FA842A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854"/>
    <p:restoredTop sz="93760"/>
  </p:normalViewPr>
  <p:slideViewPr>
    <p:cSldViewPr snapToGrid="0" snapToObjects="1" showGuides="1">
      <p:cViewPr>
        <p:scale>
          <a:sx n="86" d="100"/>
          <a:sy n="86" d="100"/>
        </p:scale>
        <p:origin x="2056" y="8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841457-5238-044D-90F8-51CF1BDB0A62}" type="datetimeFigureOut">
              <a:rPr lang="en-US" smtClean="0"/>
              <a:t>2/27/18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AB1819-EC66-3745-B0F6-96239837FA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0906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Color</a:t>
            </a:r>
            <a:r>
              <a:rPr lang="en-US" baseline="0" dirty="0" smtClean="0"/>
              <a:t> scheme</a:t>
            </a:r>
          </a:p>
          <a:p>
            <a:endParaRPr lang="en-US" baseline="0" dirty="0" smtClean="0"/>
          </a:p>
          <a:p>
            <a:r>
              <a:rPr lang="en-US" dirty="0" smtClean="0"/>
              <a:t>black = "black”</a:t>
            </a:r>
          </a:p>
          <a:p>
            <a:r>
              <a:rPr lang="en-US" dirty="0" smtClean="0"/>
              <a:t>blue = "#439FC3”</a:t>
            </a:r>
          </a:p>
          <a:p>
            <a:r>
              <a:rPr lang="en-US" dirty="0" smtClean="0"/>
              <a:t>green = "#397262”</a:t>
            </a:r>
          </a:p>
          <a:p>
            <a:r>
              <a:rPr lang="en-US" dirty="0" smtClean="0"/>
              <a:t>orange = "#F9842A”</a:t>
            </a:r>
          </a:p>
          <a:p>
            <a:r>
              <a:rPr lang="en-US" dirty="0" smtClean="0"/>
              <a:t>red = "#B52A24”</a:t>
            </a:r>
          </a:p>
          <a:p>
            <a:r>
              <a:rPr lang="en-US" dirty="0" smtClean="0"/>
              <a:t>pink = "#CC79A7"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AB1819-EC66-3745-B0F6-96239837FA0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385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AB1819-EC66-3745-B0F6-96239837FA0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2296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Doud</a:t>
            </a:r>
            <a:r>
              <a:rPr lang="en-US" dirty="0" smtClean="0"/>
              <a:t>, stringency 1.21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AB1819-EC66-3745-B0F6-96239837FA0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6602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</a:t>
            </a:r>
            <a:r>
              <a:rPr lang="en-US" baseline="0" dirty="0" smtClean="0"/>
              <a:t>e stringency 1.46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AB1819-EC66-3745-B0F6-96239837FA0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417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Average,</a:t>
            </a:r>
            <a:r>
              <a:rPr lang="en-US" baseline="0" dirty="0" smtClean="0"/>
              <a:t> stringency 1.82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AB1819-EC66-3745-B0F6-96239837FA0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360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AB1819-EC66-3745-B0F6-96239837FA0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7984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AB1819-EC66-3745-B0F6-96239837FA0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802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2/27/18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8523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2/27/18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7548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2/27/18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9626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2/27/18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6644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2/27/18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730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2/27/18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484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2/27/18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2293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2/27/18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8913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2/27/18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8412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2/27/18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4126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2/27/18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081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E9276C-B1E4-C248-96AA-E20267F7BF24}" type="datetimeFigureOut">
              <a:rPr lang="en-US" smtClean="0"/>
              <a:t>2/27/18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3535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Yu Gothic" charset="-128"/>
          <a:ea typeface="Yu Gothic" charset="-128"/>
          <a:cs typeface="Yu Gothic" charset="-128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Yu Gothic" charset="-128"/>
          <a:ea typeface="Yu Gothic" charset="-128"/>
          <a:cs typeface="Yu Gothic" charset="-128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Yu Gothic" charset="-128"/>
          <a:ea typeface="Yu Gothic" charset="-128"/>
          <a:cs typeface="Yu Gothic" charset="-128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Yu Gothic" charset="-128"/>
          <a:ea typeface="Yu Gothic" charset="-128"/>
          <a:cs typeface="Yu Gothic" charset="-128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Yu Gothic" charset="-128"/>
          <a:ea typeface="Yu Gothic" charset="-128"/>
          <a:cs typeface="Yu Gothic" charset="-128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Yu Gothic" charset="-128"/>
          <a:ea typeface="Yu Gothic" charset="-128"/>
          <a:cs typeface="Yu Gothic" charset="-128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9" Type="http://schemas.openxmlformats.org/officeDocument/2006/relationships/image" Target="../media/image43.png"/><Relationship Id="rId10" Type="http://schemas.openxmlformats.org/officeDocument/2006/relationships/image" Target="../media/image19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9.png"/><Relationship Id="rId7" Type="http://schemas.openxmlformats.org/officeDocument/2006/relationships/image" Target="../media/image30.png"/><Relationship Id="rId8" Type="http://schemas.openxmlformats.org/officeDocument/2006/relationships/image" Target="../media/image31.png"/><Relationship Id="rId9" Type="http://schemas.openxmlformats.org/officeDocument/2006/relationships/image" Target="../media/image32.png"/><Relationship Id="rId10" Type="http://schemas.openxmlformats.org/officeDocument/2006/relationships/image" Target="../media/image33.png"/><Relationship Id="rId11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4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5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6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41.png"/><Relationship Id="rId6" Type="http://schemas.openxmlformats.org/officeDocument/2006/relationships/image" Target="../media/image250.png"/><Relationship Id="rId7" Type="http://schemas.openxmlformats.org/officeDocument/2006/relationships/image" Target="../media/image35.png"/><Relationship Id="rId8" Type="http://schemas.openxmlformats.org/officeDocument/2006/relationships/image" Target="../media/image270.png"/><Relationship Id="rId9" Type="http://schemas.openxmlformats.org/officeDocument/2006/relationships/image" Target="../media/image280.png"/><Relationship Id="rId10" Type="http://schemas.openxmlformats.org/officeDocument/2006/relationships/image" Target="../media/image290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6" Type="http://schemas.openxmlformats.org/officeDocument/2006/relationships/image" Target="../media/image39.png"/><Relationship Id="rId7" Type="http://schemas.openxmlformats.org/officeDocument/2006/relationships/image" Target="../media/image200.png"/><Relationship Id="rId8" Type="http://schemas.openxmlformats.org/officeDocument/2006/relationships/image" Target="../media/image210.png"/><Relationship Id="rId9" Type="http://schemas.openxmlformats.org/officeDocument/2006/relationships/image" Target="../media/image230.png"/><Relationship Id="rId10" Type="http://schemas.openxmlformats.org/officeDocument/2006/relationships/image" Target="../media/image240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image" Target="../media/image6.png"/><Relationship Id="rId9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9.emf"/><Relationship Id="rId8" Type="http://schemas.openxmlformats.org/officeDocument/2006/relationships/image" Target="../media/image10.em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79A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2821" y="2121171"/>
            <a:ext cx="11832087" cy="2387600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Experimentally Informed Site-Specific Substitution Models Substantially Deepen Divergence Estimates </a:t>
            </a:r>
          </a:p>
        </p:txBody>
      </p:sp>
    </p:spTree>
    <p:extLst>
      <p:ext uri="{BB962C8B-B14F-4D97-AF65-F5344CB8AC3E}">
        <p14:creationId xmlns:p14="http://schemas.microsoft.com/office/powerpoint/2010/main" val="9488248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Model Comparison Trees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34964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2259543" y="-422970"/>
            <a:ext cx="8526542" cy="7235250"/>
            <a:chOff x="2259543" y="-422970"/>
            <a:chExt cx="8526542" cy="723525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473"/>
            <a:stretch/>
          </p:blipFill>
          <p:spPr>
            <a:xfrm>
              <a:off x="2259543" y="534161"/>
              <a:ext cx="3920724" cy="6071174"/>
            </a:xfrm>
            <a:prstGeom prst="rect">
              <a:avLst/>
            </a:prstGeom>
          </p:spPr>
        </p:pic>
        <p:grpSp>
          <p:nvGrpSpPr>
            <p:cNvPr id="17" name="Group 16"/>
            <p:cNvGrpSpPr/>
            <p:nvPr/>
          </p:nvGrpSpPr>
          <p:grpSpPr>
            <a:xfrm>
              <a:off x="3033226" y="-422970"/>
              <a:ext cx="7752859" cy="7235250"/>
              <a:chOff x="3033226" y="-422970"/>
              <a:chExt cx="7752859" cy="7235250"/>
            </a:xfrm>
          </p:grpSpPr>
          <p:grpSp>
            <p:nvGrpSpPr>
              <p:cNvPr id="3" name="Group 2"/>
              <p:cNvGrpSpPr/>
              <p:nvPr/>
            </p:nvGrpSpPr>
            <p:grpSpPr>
              <a:xfrm>
                <a:off x="3033226" y="-45720"/>
                <a:ext cx="7752859" cy="6858000"/>
                <a:chOff x="3033226" y="-45720"/>
                <a:chExt cx="7752859" cy="6858000"/>
              </a:xfrm>
            </p:grpSpPr>
            <p:grpSp>
              <p:nvGrpSpPr>
                <p:cNvPr id="25" name="Group 24"/>
                <p:cNvGrpSpPr/>
                <p:nvPr/>
              </p:nvGrpSpPr>
              <p:grpSpPr>
                <a:xfrm>
                  <a:off x="3033226" y="358700"/>
                  <a:ext cx="2489784" cy="5544633"/>
                  <a:chOff x="2736344" y="358700"/>
                  <a:chExt cx="2489784" cy="5544633"/>
                </a:xfrm>
              </p:grpSpPr>
              <p:sp>
                <p:nvSpPr>
                  <p:cNvPr id="12" name="TextBox 11"/>
                  <p:cNvSpPr txBox="1"/>
                  <p:nvPr/>
                </p:nvSpPr>
                <p:spPr>
                  <a:xfrm>
                    <a:off x="3653262" y="358700"/>
                    <a:ext cx="785793" cy="369332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b="1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GY94</a:t>
                    </a:r>
                    <a:endParaRPr lang="en-US" b="1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  <p:sp>
                <p:nvSpPr>
                  <p:cNvPr id="13" name="TextBox 12"/>
                  <p:cNvSpPr txBox="1"/>
                  <p:nvPr/>
                </p:nvSpPr>
                <p:spPr>
                  <a:xfrm>
                    <a:off x="3229268" y="2092661"/>
                    <a:ext cx="1547218" cy="369332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rtlCol="0">
                    <a:spAutoFit/>
                  </a:bodyPr>
                  <a:lstStyle/>
                  <a:p>
                    <a:pPr algn="r"/>
                    <a:r>
                      <a:rPr lang="en-US" b="1" dirty="0" err="1" smtClean="0">
                        <a:solidFill>
                          <a:srgbClr val="43A0C3"/>
                        </a:solidFill>
                        <a:latin typeface="Yu Gothic" charset="-128"/>
                        <a:ea typeface="Yu Gothic" charset="-128"/>
                        <a:cs typeface="Yu Gothic" charset="-128"/>
                      </a:rPr>
                      <a:t>ExpCM</a:t>
                    </a:r>
                    <a:r>
                      <a:rPr lang="en-US" b="1" dirty="0" smtClean="0">
                        <a:solidFill>
                          <a:srgbClr val="43A0C3"/>
                        </a:solidFill>
                        <a:latin typeface="Yu Gothic" charset="-128"/>
                        <a:ea typeface="Yu Gothic" charset="-128"/>
                        <a:cs typeface="Yu Gothic" charset="-128"/>
                      </a:rPr>
                      <a:t> (H1)</a:t>
                    </a:r>
                    <a:endParaRPr lang="en-US" b="1" dirty="0">
                      <a:solidFill>
                        <a:srgbClr val="43A0C3"/>
                      </a:solidFill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  <p:sp>
                <p:nvSpPr>
                  <p:cNvPr id="14" name="TextBox 13"/>
                  <p:cNvSpPr txBox="1"/>
                  <p:nvPr/>
                </p:nvSpPr>
                <p:spPr>
                  <a:xfrm>
                    <a:off x="3229268" y="3814590"/>
                    <a:ext cx="1547218" cy="369332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rtlCol="0">
                    <a:spAutoFit/>
                  </a:bodyPr>
                  <a:lstStyle/>
                  <a:p>
                    <a:pPr algn="r"/>
                    <a:r>
                      <a:rPr lang="en-US" b="1" dirty="0" err="1" smtClean="0">
                        <a:solidFill>
                          <a:srgbClr val="FA8428"/>
                        </a:solidFill>
                        <a:latin typeface="Yu Gothic" charset="-128"/>
                        <a:ea typeface="Yu Gothic" charset="-128"/>
                        <a:cs typeface="Yu Gothic" charset="-128"/>
                      </a:rPr>
                      <a:t>ExpCM</a:t>
                    </a:r>
                    <a:r>
                      <a:rPr lang="en-US" b="1" dirty="0">
                        <a:solidFill>
                          <a:srgbClr val="FA8428"/>
                        </a:solidFill>
                        <a:latin typeface="Yu Gothic" charset="-128"/>
                        <a:ea typeface="Yu Gothic" charset="-128"/>
                        <a:cs typeface="Yu Gothic" charset="-128"/>
                      </a:rPr>
                      <a:t> </a:t>
                    </a:r>
                    <a:r>
                      <a:rPr lang="en-US" b="1" dirty="0" smtClean="0">
                        <a:solidFill>
                          <a:srgbClr val="FA8428"/>
                        </a:solidFill>
                        <a:latin typeface="Yu Gothic" charset="-128"/>
                        <a:ea typeface="Yu Gothic" charset="-128"/>
                        <a:cs typeface="Yu Gothic" charset="-128"/>
                      </a:rPr>
                      <a:t>(H3)</a:t>
                    </a:r>
                    <a:endParaRPr lang="en-US" b="1" dirty="0">
                      <a:solidFill>
                        <a:srgbClr val="FA8428"/>
                      </a:solidFill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  <p:sp>
                <p:nvSpPr>
                  <p:cNvPr id="15" name="TextBox 14"/>
                  <p:cNvSpPr txBox="1"/>
                  <p:nvPr/>
                </p:nvSpPr>
                <p:spPr>
                  <a:xfrm>
                    <a:off x="2736344" y="5534001"/>
                    <a:ext cx="2489784" cy="369332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rtlCol="0">
                    <a:spAutoFit/>
                  </a:bodyPr>
                  <a:lstStyle/>
                  <a:p>
                    <a:pPr algn="r"/>
                    <a:r>
                      <a:rPr lang="en-US" b="1" dirty="0" err="1" smtClean="0">
                        <a:solidFill>
                          <a:srgbClr val="75A88D"/>
                        </a:solidFill>
                        <a:latin typeface="Yu Gothic" charset="-128"/>
                        <a:ea typeface="Yu Gothic" charset="-128"/>
                        <a:cs typeface="Yu Gothic" charset="-128"/>
                      </a:rPr>
                      <a:t>ExpCM</a:t>
                    </a:r>
                    <a:r>
                      <a:rPr lang="en-US" b="1" dirty="0">
                        <a:solidFill>
                          <a:srgbClr val="75A88D"/>
                        </a:solidFill>
                        <a:latin typeface="Yu Gothic" charset="-128"/>
                        <a:ea typeface="Yu Gothic" charset="-128"/>
                        <a:cs typeface="Yu Gothic" charset="-128"/>
                      </a:rPr>
                      <a:t> </a:t>
                    </a:r>
                    <a:r>
                      <a:rPr lang="en-US" b="1" dirty="0" smtClean="0">
                        <a:solidFill>
                          <a:srgbClr val="75A88D"/>
                        </a:solidFill>
                        <a:latin typeface="Yu Gothic" charset="-128"/>
                        <a:ea typeface="Yu Gothic" charset="-128"/>
                        <a:cs typeface="Yu Gothic" charset="-128"/>
                      </a:rPr>
                      <a:t>(H1+H3 </a:t>
                    </a:r>
                    <a:r>
                      <a:rPr lang="en-US" b="1" dirty="0" err="1" smtClean="0">
                        <a:solidFill>
                          <a:srgbClr val="75A88D"/>
                        </a:solidFill>
                        <a:latin typeface="Yu Gothic" charset="-128"/>
                        <a:ea typeface="Yu Gothic" charset="-128"/>
                        <a:cs typeface="Yu Gothic" charset="-128"/>
                      </a:rPr>
                      <a:t>avg</a:t>
                    </a:r>
                    <a:r>
                      <a:rPr lang="en-US" b="1" dirty="0" smtClean="0">
                        <a:solidFill>
                          <a:srgbClr val="75A88D"/>
                        </a:solidFill>
                        <a:latin typeface="Yu Gothic" charset="-128"/>
                        <a:ea typeface="Yu Gothic" charset="-128"/>
                        <a:cs typeface="Yu Gothic" charset="-128"/>
                      </a:rPr>
                      <a:t>)</a:t>
                    </a:r>
                    <a:endParaRPr lang="en-US" b="1" dirty="0">
                      <a:solidFill>
                        <a:srgbClr val="75A88D"/>
                      </a:solidFill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p:grpSp>
            <p:pic>
              <p:nvPicPr>
                <p:cNvPr id="2" name="Picture 1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885180" y="-45720"/>
                  <a:ext cx="4900905" cy="6858000"/>
                </a:xfrm>
                <a:prstGeom prst="rect">
                  <a:avLst/>
                </a:prstGeom>
              </p:spPr>
            </p:pic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" name="TextBox 6"/>
                    <p:cNvSpPr txBox="1"/>
                    <p:nvPr/>
                  </p:nvSpPr>
                  <p:spPr>
                    <a:xfrm>
                      <a:off x="8448073" y="1710235"/>
                      <a:ext cx="1858403" cy="323165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500" dirty="0" smtClean="0">
                          <a:solidFill>
                            <a:srgbClr val="43A0C3"/>
                          </a:solidFill>
                          <a:latin typeface="Yu Gothic" charset="-128"/>
                          <a:ea typeface="Yu Gothic" charset="-128"/>
                          <a:cs typeface="Yu Gothic" charset="-128"/>
                        </a:rPr>
                        <a:t>ExpCM + </a:t>
                      </a: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1500" i="1" smtClean="0">
                              <a:solidFill>
                                <a:srgbClr val="43A0C3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Γ</m:t>
                          </m:r>
                          <m:r>
                            <a:rPr lang="el-GR" sz="1500" i="1" smtClean="0">
                              <a:solidFill>
                                <a:srgbClr val="43A0C3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𝜔</m:t>
                          </m:r>
                        </m:oMath>
                      </a14:m>
                      <a:endParaRPr lang="en-US" sz="1500" dirty="0">
                        <a:solidFill>
                          <a:srgbClr val="43A0C3"/>
                        </a:solidFill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7" name="TextBox 6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448073" y="1710235"/>
                      <a:ext cx="1858403" cy="323165"/>
                    </a:xfrm>
                    <a:prstGeom prst="rect">
                      <a:avLst/>
                    </a:prstGeom>
                    <a:blipFill rotWithShape="0">
                      <a:blip r:embed="rId9"/>
                      <a:stretch>
                        <a:fillRect l="-1311" t="-3774" b="-2075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8" name="Triangle 17"/>
                <p:cNvSpPr/>
                <p:nvPr/>
              </p:nvSpPr>
              <p:spPr>
                <a:xfrm flipH="1">
                  <a:off x="7267716" y="4438890"/>
                  <a:ext cx="121827" cy="105023"/>
                </a:xfrm>
                <a:prstGeom prst="triangl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" name="Oval 18"/>
                <p:cNvSpPr/>
                <p:nvPr/>
              </p:nvSpPr>
              <p:spPr>
                <a:xfrm flipH="1">
                  <a:off x="7115747" y="2198036"/>
                  <a:ext cx="105023" cy="105023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" name="Oval 19"/>
                <p:cNvSpPr/>
                <p:nvPr/>
              </p:nvSpPr>
              <p:spPr>
                <a:xfrm flipH="1">
                  <a:off x="10279540" y="2199930"/>
                  <a:ext cx="105023" cy="105023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" name="Triangle 21"/>
                <p:cNvSpPr/>
                <p:nvPr/>
              </p:nvSpPr>
              <p:spPr>
                <a:xfrm flipH="1">
                  <a:off x="10480478" y="4393832"/>
                  <a:ext cx="121827" cy="105023"/>
                </a:xfrm>
                <a:prstGeom prst="triangl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" name="Oval 25"/>
                <p:cNvSpPr/>
                <p:nvPr/>
              </p:nvSpPr>
              <p:spPr>
                <a:xfrm flipH="1">
                  <a:off x="7175853" y="5649142"/>
                  <a:ext cx="105023" cy="105023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" name="Oval 26"/>
                <p:cNvSpPr/>
                <p:nvPr/>
              </p:nvSpPr>
              <p:spPr>
                <a:xfrm flipH="1">
                  <a:off x="10209143" y="5649142"/>
                  <a:ext cx="105023" cy="105023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" name="Triangle 27"/>
                <p:cNvSpPr/>
                <p:nvPr/>
              </p:nvSpPr>
              <p:spPr>
                <a:xfrm flipH="1">
                  <a:off x="7280876" y="6127111"/>
                  <a:ext cx="121827" cy="105023"/>
                </a:xfrm>
                <a:prstGeom prst="triangl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" name="Triangle 28"/>
                <p:cNvSpPr/>
                <p:nvPr/>
              </p:nvSpPr>
              <p:spPr>
                <a:xfrm flipH="1">
                  <a:off x="10358651" y="6127111"/>
                  <a:ext cx="121827" cy="105023"/>
                </a:xfrm>
                <a:prstGeom prst="triangl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6" name="Rectangle 15"/>
              <p:cNvSpPr/>
              <p:nvPr/>
            </p:nvSpPr>
            <p:spPr>
              <a:xfrm>
                <a:off x="5915891" y="0"/>
                <a:ext cx="748145" cy="20781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8418337" y="-45720"/>
                <a:ext cx="979855" cy="22511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8448073" y="1710236"/>
                <a:ext cx="1357831" cy="2741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5909885" y="1725650"/>
                <a:ext cx="1357831" cy="2741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5870524" y="3429762"/>
                <a:ext cx="1357831" cy="2741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8335632" y="3402710"/>
                <a:ext cx="1625786" cy="30119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5923044" y="5121020"/>
                <a:ext cx="1586119" cy="34457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8418337" y="5073211"/>
                <a:ext cx="1790806" cy="30437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TextBox 36"/>
              <p:cNvSpPr txBox="1"/>
              <p:nvPr/>
            </p:nvSpPr>
            <p:spPr>
              <a:xfrm>
                <a:off x="6076249" y="-409523"/>
                <a:ext cx="2061783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b="1" dirty="0" smtClean="0">
                    <a:latin typeface="Yu Gothic" charset="-128"/>
                    <a:ea typeface="Yu Gothic" charset="-128"/>
                    <a:cs typeface="Yu Gothic" charset="-128"/>
                  </a:rPr>
                  <a:t>No rate variation</a:t>
                </a:r>
                <a:endParaRPr lang="en-US" b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8" name="TextBox 37"/>
                  <p:cNvSpPr txBox="1"/>
                  <p:nvPr/>
                </p:nvSpPr>
                <p:spPr>
                  <a:xfrm>
                    <a:off x="8640681" y="-422970"/>
                    <a:ext cx="2076209" cy="369332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l-GR" b="1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𝜞𝝎</m:t>
                        </m:r>
                      </m:oMath>
                    </a14:m>
                    <a:r>
                      <a:rPr lang="en-US" b="1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 rate variation</a:t>
                    </a:r>
                    <a:endParaRPr lang="en-US" b="1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38" name="TextBox 3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640681" y="-422970"/>
                    <a:ext cx="2076209" cy="369332"/>
                  </a:xfrm>
                  <a:prstGeom prst="rect">
                    <a:avLst/>
                  </a:prstGeom>
                  <a:blipFill rotWithShape="0">
                    <a:blip r:embed="rId10"/>
                    <a:stretch>
                      <a:fillRect t="-10000" r="-2053" b="-2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21310678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Competing effects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57370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-615776" y="-1443633"/>
            <a:ext cx="8617768" cy="8421578"/>
            <a:chOff x="-615776" y="-1443633"/>
            <a:chExt cx="8617768" cy="8421578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632"/>
            <a:stretch/>
          </p:blipFill>
          <p:spPr>
            <a:xfrm>
              <a:off x="-512618" y="-1071570"/>
              <a:ext cx="3657600" cy="3488188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167"/>
            <a:stretch/>
          </p:blipFill>
          <p:spPr>
            <a:xfrm>
              <a:off x="-512618" y="3320345"/>
              <a:ext cx="3657600" cy="3468632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3163" y="-754828"/>
              <a:ext cx="3204411" cy="3204411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73318" y="3773534"/>
              <a:ext cx="3204411" cy="3204411"/>
            </a:xfrm>
            <a:prstGeom prst="rect">
              <a:avLst/>
            </a:prstGeom>
          </p:spPr>
        </p:pic>
        <p:grpSp>
          <p:nvGrpSpPr>
            <p:cNvPr id="44" name="Group 43"/>
            <p:cNvGrpSpPr/>
            <p:nvPr/>
          </p:nvGrpSpPr>
          <p:grpSpPr>
            <a:xfrm>
              <a:off x="2345036" y="-754828"/>
              <a:ext cx="400110" cy="1481367"/>
              <a:chOff x="2053865" y="3926215"/>
              <a:chExt cx="400110" cy="1481367"/>
            </a:xfrm>
          </p:grpSpPr>
          <p:cxnSp>
            <p:nvCxnSpPr>
              <p:cNvPr id="8" name="Straight Connector 7"/>
              <p:cNvCxnSpPr/>
              <p:nvPr/>
            </p:nvCxnSpPr>
            <p:spPr>
              <a:xfrm>
                <a:off x="2229487" y="3926215"/>
                <a:ext cx="1443" cy="97976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TextBox 10"/>
              <p:cNvSpPr txBox="1"/>
              <p:nvPr/>
            </p:nvSpPr>
            <p:spPr>
              <a:xfrm rot="5400000">
                <a:off x="1956402" y="4910010"/>
                <a:ext cx="59503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latin typeface="Yu Gothic" charset="-128"/>
                    <a:ea typeface="Yu Gothic" charset="-128"/>
                    <a:cs typeface="Yu Gothic" charset="-128"/>
                  </a:rPr>
                  <a:t>l</a:t>
                </a:r>
                <a:r>
                  <a:rPr lang="en-US" sz="2000" dirty="0" smtClean="0">
                    <a:latin typeface="Yu Gothic" charset="-128"/>
                    <a:ea typeface="Yu Gothic" charset="-128"/>
                    <a:cs typeface="Yu Gothic" charset="-128"/>
                  </a:rPr>
                  <a:t>ow</a:t>
                </a:r>
                <a:endParaRPr lang="en-US" sz="20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p:grpSp>
        <p:grpSp>
          <p:nvGrpSpPr>
            <p:cNvPr id="45" name="Group 44"/>
            <p:cNvGrpSpPr/>
            <p:nvPr/>
          </p:nvGrpSpPr>
          <p:grpSpPr>
            <a:xfrm>
              <a:off x="2603271" y="-737334"/>
              <a:ext cx="400110" cy="3428339"/>
              <a:chOff x="2240791" y="3926215"/>
              <a:chExt cx="400110" cy="3428339"/>
            </a:xfrm>
          </p:grpSpPr>
          <p:cxnSp>
            <p:nvCxnSpPr>
              <p:cNvPr id="9" name="Straight Connector 8"/>
              <p:cNvCxnSpPr/>
              <p:nvPr/>
            </p:nvCxnSpPr>
            <p:spPr>
              <a:xfrm flipH="1">
                <a:off x="2419111" y="3926215"/>
                <a:ext cx="3326" cy="183089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TextBox 11"/>
              <p:cNvSpPr txBox="1"/>
              <p:nvPr/>
            </p:nvSpPr>
            <p:spPr>
              <a:xfrm rot="5400000">
                <a:off x="1599910" y="6313564"/>
                <a:ext cx="168187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smtClean="0">
                    <a:latin typeface="Yu Gothic" charset="-128"/>
                    <a:ea typeface="Yu Gothic" charset="-128"/>
                    <a:cs typeface="Yu Gothic" charset="-128"/>
                  </a:rPr>
                  <a:t>intermediate</a:t>
                </a:r>
                <a:endParaRPr lang="en-US" sz="20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p:grpSp>
        <p:grpSp>
          <p:nvGrpSpPr>
            <p:cNvPr id="46" name="Group 45"/>
            <p:cNvGrpSpPr/>
            <p:nvPr/>
          </p:nvGrpSpPr>
          <p:grpSpPr>
            <a:xfrm>
              <a:off x="2861507" y="-754828"/>
              <a:ext cx="400110" cy="3720219"/>
              <a:chOff x="2412070" y="3926215"/>
              <a:chExt cx="400110" cy="3720219"/>
            </a:xfrm>
          </p:grpSpPr>
          <p:cxnSp>
            <p:nvCxnSpPr>
              <p:cNvPr id="10" name="Straight Connector 9"/>
              <p:cNvCxnSpPr/>
              <p:nvPr/>
            </p:nvCxnSpPr>
            <p:spPr>
              <a:xfrm>
                <a:off x="2556351" y="3926215"/>
                <a:ext cx="6915" cy="309033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TextBox 12"/>
              <p:cNvSpPr txBox="1"/>
              <p:nvPr/>
            </p:nvSpPr>
            <p:spPr>
              <a:xfrm rot="5400000">
                <a:off x="2266517" y="7100772"/>
                <a:ext cx="69121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smtClean="0">
                    <a:latin typeface="Yu Gothic" charset="-128"/>
                    <a:ea typeface="Yu Gothic" charset="-128"/>
                    <a:cs typeface="Yu Gothic" charset="-128"/>
                  </a:rPr>
                  <a:t>high</a:t>
                </a:r>
                <a:endParaRPr lang="en-US" sz="20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p:grpSp>
        <p:grpSp>
          <p:nvGrpSpPr>
            <p:cNvPr id="26" name="Group 25"/>
            <p:cNvGrpSpPr/>
            <p:nvPr/>
          </p:nvGrpSpPr>
          <p:grpSpPr>
            <a:xfrm>
              <a:off x="2345036" y="5011457"/>
              <a:ext cx="400110" cy="1370770"/>
              <a:chOff x="2137443" y="1426417"/>
              <a:chExt cx="400110" cy="1370770"/>
            </a:xfrm>
          </p:grpSpPr>
          <p:cxnSp>
            <p:nvCxnSpPr>
              <p:cNvPr id="18" name="Straight Connector 17"/>
              <p:cNvCxnSpPr/>
              <p:nvPr/>
            </p:nvCxnSpPr>
            <p:spPr>
              <a:xfrm>
                <a:off x="2314553" y="1940503"/>
                <a:ext cx="801" cy="85668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TextBox 20"/>
              <p:cNvSpPr txBox="1"/>
              <p:nvPr/>
            </p:nvSpPr>
            <p:spPr>
              <a:xfrm rot="5400000">
                <a:off x="2039980" y="1523880"/>
                <a:ext cx="59503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latin typeface="Yu Gothic" charset="-128"/>
                    <a:ea typeface="Yu Gothic" charset="-128"/>
                    <a:cs typeface="Yu Gothic" charset="-128"/>
                  </a:rPr>
                  <a:t>l</a:t>
                </a:r>
                <a:r>
                  <a:rPr lang="en-US" sz="2000" dirty="0" smtClean="0">
                    <a:latin typeface="Yu Gothic" charset="-128"/>
                    <a:ea typeface="Yu Gothic" charset="-128"/>
                    <a:cs typeface="Yu Gothic" charset="-128"/>
                  </a:rPr>
                  <a:t>ow</a:t>
                </a:r>
                <a:endParaRPr lang="en-US" sz="20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p:grpSp>
        <p:grpSp>
          <p:nvGrpSpPr>
            <p:cNvPr id="27" name="Group 26"/>
            <p:cNvGrpSpPr/>
            <p:nvPr/>
          </p:nvGrpSpPr>
          <p:grpSpPr>
            <a:xfrm>
              <a:off x="2603271" y="3295293"/>
              <a:ext cx="400110" cy="3443054"/>
              <a:chOff x="2342465" y="-289747"/>
              <a:chExt cx="400110" cy="3443054"/>
            </a:xfrm>
          </p:grpSpPr>
          <p:cxnSp>
            <p:nvCxnSpPr>
              <p:cNvPr id="19" name="Straight Connector 18"/>
              <p:cNvCxnSpPr/>
              <p:nvPr/>
            </p:nvCxnSpPr>
            <p:spPr>
              <a:xfrm flipH="1">
                <a:off x="2520871" y="1322417"/>
                <a:ext cx="3326" cy="183089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TextBox 21"/>
              <p:cNvSpPr txBox="1"/>
              <p:nvPr/>
            </p:nvSpPr>
            <p:spPr>
              <a:xfrm rot="5400000">
                <a:off x="1701584" y="351134"/>
                <a:ext cx="168187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smtClean="0">
                    <a:latin typeface="Yu Gothic" charset="-128"/>
                    <a:ea typeface="Yu Gothic" charset="-128"/>
                    <a:cs typeface="Yu Gothic" charset="-128"/>
                  </a:rPr>
                  <a:t>intermediate</a:t>
                </a:r>
                <a:endParaRPr lang="en-US" sz="20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p:grpSp>
        <p:grpSp>
          <p:nvGrpSpPr>
            <p:cNvPr id="28" name="Group 27"/>
            <p:cNvGrpSpPr/>
            <p:nvPr/>
          </p:nvGrpSpPr>
          <p:grpSpPr>
            <a:xfrm>
              <a:off x="2861507" y="3068757"/>
              <a:ext cx="400110" cy="3677399"/>
              <a:chOff x="2501992" y="-529052"/>
              <a:chExt cx="400110" cy="3677399"/>
            </a:xfrm>
          </p:grpSpPr>
          <p:cxnSp>
            <p:nvCxnSpPr>
              <p:cNvPr id="20" name="Straight Connector 19"/>
              <p:cNvCxnSpPr/>
              <p:nvPr/>
            </p:nvCxnSpPr>
            <p:spPr>
              <a:xfrm>
                <a:off x="2658349" y="84354"/>
                <a:ext cx="11590" cy="3063993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TextBox 22"/>
              <p:cNvSpPr txBox="1"/>
              <p:nvPr/>
            </p:nvSpPr>
            <p:spPr>
              <a:xfrm rot="5400000">
                <a:off x="2356439" y="-383499"/>
                <a:ext cx="69121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smtClean="0">
                    <a:latin typeface="Yu Gothic" charset="-128"/>
                    <a:ea typeface="Yu Gothic" charset="-128"/>
                    <a:cs typeface="Yu Gothic" charset="-128"/>
                  </a:rPr>
                  <a:t>high</a:t>
                </a:r>
                <a:endParaRPr lang="en-US" sz="20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p:grpSp>
        <p:sp>
          <p:nvSpPr>
            <p:cNvPr id="29" name="Oval 28"/>
            <p:cNvSpPr/>
            <p:nvPr/>
          </p:nvSpPr>
          <p:spPr>
            <a:xfrm flipH="1">
              <a:off x="2303247" y="-261149"/>
              <a:ext cx="105023" cy="10502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riangle 29"/>
            <p:cNvSpPr/>
            <p:nvPr/>
          </p:nvSpPr>
          <p:spPr>
            <a:xfrm flipH="1">
              <a:off x="2354768" y="5592699"/>
              <a:ext cx="121827" cy="105023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/>
                <p:cNvSpPr txBox="1"/>
                <p:nvPr/>
              </p:nvSpPr>
              <p:spPr>
                <a:xfrm>
                  <a:off x="6278582" y="4104108"/>
                  <a:ext cx="1237390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𝛽</m:t>
                        </m:r>
                        <m:r>
                          <a:rPr lang="en-US" sz="2000" b="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=2.08</m:t>
                        </m:r>
                      </m:oMath>
                    </m:oMathPara>
                  </a14:m>
                  <a:endParaRPr lang="en-US" sz="20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31" name="TextBox 3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78582" y="4104108"/>
                  <a:ext cx="1237390" cy="400110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b="-1515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2" name="TextBox 31"/>
            <p:cNvSpPr txBox="1"/>
            <p:nvPr/>
          </p:nvSpPr>
          <p:spPr>
            <a:xfrm>
              <a:off x="6278582" y="3818312"/>
              <a:ext cx="5549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Yu Gothic" charset="-128"/>
                  <a:ea typeface="Yu Gothic" charset="-128"/>
                  <a:cs typeface="Yu Gothic" charset="-128"/>
                </a:rPr>
                <a:t>low</a:t>
              </a:r>
              <a:endParaRPr lang="en-US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/>
                <p:cNvSpPr txBox="1"/>
                <p:nvPr/>
              </p:nvSpPr>
              <p:spPr>
                <a:xfrm>
                  <a:off x="6339670" y="5125433"/>
                  <a:ext cx="1237390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𝛽</m:t>
                        </m:r>
                        <m:r>
                          <a:rPr lang="en-US" sz="2000" b="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=1.73</m:t>
                        </m:r>
                      </m:oMath>
                    </m:oMathPara>
                  </a14:m>
                  <a:endParaRPr lang="en-US" sz="20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33" name="TextBox 3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39670" y="5125433"/>
                  <a:ext cx="1237390" cy="400110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b="-1692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4" name="TextBox 33"/>
            <p:cNvSpPr txBox="1"/>
            <p:nvPr/>
          </p:nvSpPr>
          <p:spPr>
            <a:xfrm>
              <a:off x="6339670" y="4839637"/>
              <a:ext cx="15327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Yu Gothic" charset="-128"/>
                  <a:ea typeface="Yu Gothic" charset="-128"/>
                  <a:cs typeface="Yu Gothic" charset="-128"/>
                </a:rPr>
                <a:t>intermediate</a:t>
              </a:r>
              <a:endParaRPr lang="en-US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/>
                <p:cNvSpPr txBox="1"/>
                <p:nvPr/>
              </p:nvSpPr>
              <p:spPr>
                <a:xfrm>
                  <a:off x="6331572" y="6231726"/>
                  <a:ext cx="1237390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𝛽</m:t>
                        </m:r>
                        <m:r>
                          <a:rPr lang="en-US" sz="2000" b="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=1.44</m:t>
                        </m:r>
                      </m:oMath>
                    </m:oMathPara>
                  </a14:m>
                  <a:endParaRPr lang="en-US" sz="20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35" name="TextBox 3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31572" y="6231726"/>
                  <a:ext cx="1237390" cy="400110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b="-1515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6" name="TextBox 35"/>
            <p:cNvSpPr txBox="1"/>
            <p:nvPr/>
          </p:nvSpPr>
          <p:spPr>
            <a:xfrm>
              <a:off x="6331572" y="5945930"/>
              <a:ext cx="6415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Yu Gothic" charset="-128"/>
                  <a:ea typeface="Yu Gothic" charset="-128"/>
                  <a:cs typeface="Yu Gothic" charset="-128"/>
                </a:rPr>
                <a:t>high</a:t>
              </a:r>
              <a:endParaRPr lang="en-US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/>
                <p:cNvSpPr txBox="1"/>
                <p:nvPr/>
              </p:nvSpPr>
              <p:spPr>
                <a:xfrm>
                  <a:off x="6408112" y="-424595"/>
                  <a:ext cx="1237390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𝛽</m:t>
                        </m:r>
                        <m:r>
                          <a:rPr lang="en-US" sz="2000" b="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=1.56</m:t>
                        </m:r>
                      </m:oMath>
                    </m:oMathPara>
                  </a14:m>
                  <a:endParaRPr lang="en-US" sz="20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37" name="TextBox 3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08112" y="-424595"/>
                  <a:ext cx="1237390" cy="400110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b="-1515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8" name="TextBox 37"/>
            <p:cNvSpPr txBox="1"/>
            <p:nvPr/>
          </p:nvSpPr>
          <p:spPr>
            <a:xfrm>
              <a:off x="6408112" y="-710391"/>
              <a:ext cx="5549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Yu Gothic" charset="-128"/>
                  <a:ea typeface="Yu Gothic" charset="-128"/>
                  <a:cs typeface="Yu Gothic" charset="-128"/>
                </a:rPr>
                <a:t>low</a:t>
              </a:r>
              <a:endParaRPr lang="en-US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/>
                <p:cNvSpPr txBox="1"/>
                <p:nvPr/>
              </p:nvSpPr>
              <p:spPr>
                <a:xfrm>
                  <a:off x="6469200" y="596730"/>
                  <a:ext cx="1237390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𝛽</m:t>
                        </m:r>
                        <m:r>
                          <a:rPr lang="en-US" sz="2000" b="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=1.34</m:t>
                        </m:r>
                      </m:oMath>
                    </m:oMathPara>
                  </a14:m>
                  <a:endParaRPr lang="en-US" sz="20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39" name="TextBox 3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69200" y="596730"/>
                  <a:ext cx="1237390" cy="400110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b="-1515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0" name="TextBox 39"/>
            <p:cNvSpPr txBox="1"/>
            <p:nvPr/>
          </p:nvSpPr>
          <p:spPr>
            <a:xfrm>
              <a:off x="6469200" y="310934"/>
              <a:ext cx="15327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Yu Gothic" charset="-128"/>
                  <a:ea typeface="Yu Gothic" charset="-128"/>
                  <a:cs typeface="Yu Gothic" charset="-128"/>
                </a:rPr>
                <a:t>intermediate</a:t>
              </a:r>
              <a:endParaRPr lang="en-US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/>
                <p:cNvSpPr txBox="1"/>
                <p:nvPr/>
              </p:nvSpPr>
              <p:spPr>
                <a:xfrm>
                  <a:off x="6461102" y="1703023"/>
                  <a:ext cx="1237390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𝛽</m:t>
                        </m:r>
                        <m:r>
                          <a:rPr lang="en-US" sz="2000" b="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=1.21</m:t>
                        </m:r>
                      </m:oMath>
                    </m:oMathPara>
                  </a14:m>
                  <a:endParaRPr lang="en-US" sz="20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41" name="TextBox 4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61102" y="1703023"/>
                  <a:ext cx="1237390" cy="400110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b="-1515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2" name="TextBox 41"/>
            <p:cNvSpPr txBox="1"/>
            <p:nvPr/>
          </p:nvSpPr>
          <p:spPr>
            <a:xfrm>
              <a:off x="6461102" y="1417227"/>
              <a:ext cx="6415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Yu Gothic" charset="-128"/>
                  <a:ea typeface="Yu Gothic" charset="-128"/>
                  <a:cs typeface="Yu Gothic" charset="-128"/>
                </a:rPr>
                <a:t>high</a:t>
              </a:r>
              <a:endParaRPr lang="en-US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-615776" y="2780921"/>
              <a:ext cx="2880917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500" b="1" dirty="0" err="1" smtClean="0">
                  <a:latin typeface="Yu Gothic" charset="-128"/>
                  <a:ea typeface="Yu Gothic" charset="-128"/>
                  <a:cs typeface="Yu Gothic" charset="-128"/>
                </a:rPr>
                <a:t>ExpCM</a:t>
              </a:r>
              <a:r>
                <a:rPr lang="en-US" sz="2500" b="1" dirty="0" smtClean="0">
                  <a:latin typeface="Yu Gothic" charset="-128"/>
                  <a:ea typeface="Yu Gothic" charset="-128"/>
                  <a:cs typeface="Yu Gothic" charset="-128"/>
                </a:rPr>
                <a:t>(H3 </a:t>
              </a:r>
              <a:r>
                <a:rPr lang="en-US" sz="2500" b="1" dirty="0" err="1" smtClean="0">
                  <a:latin typeface="Yu Gothic" charset="-128"/>
                  <a:ea typeface="Yu Gothic" charset="-128"/>
                  <a:cs typeface="Yu Gothic" charset="-128"/>
                </a:rPr>
                <a:t>prefs</a:t>
              </a:r>
              <a:r>
                <a:rPr lang="en-US" sz="2500" b="1" dirty="0" smtClean="0">
                  <a:latin typeface="Yu Gothic" charset="-128"/>
                  <a:ea typeface="Yu Gothic" charset="-128"/>
                  <a:cs typeface="Yu Gothic" charset="-128"/>
                </a:rPr>
                <a:t>)</a:t>
              </a:r>
              <a:endParaRPr lang="en-US" sz="2500" b="1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-526149" y="-1443633"/>
              <a:ext cx="2880917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500" b="1" dirty="0" err="1" smtClean="0">
                  <a:latin typeface="Yu Gothic" charset="-128"/>
                  <a:ea typeface="Yu Gothic" charset="-128"/>
                  <a:cs typeface="Yu Gothic" charset="-128"/>
                </a:rPr>
                <a:t>ExpCM</a:t>
              </a:r>
              <a:r>
                <a:rPr lang="en-US" sz="2500" b="1" dirty="0" smtClean="0">
                  <a:latin typeface="Yu Gothic" charset="-128"/>
                  <a:ea typeface="Yu Gothic" charset="-128"/>
                  <a:cs typeface="Yu Gothic" charset="-128"/>
                </a:rPr>
                <a:t>(H1 </a:t>
              </a:r>
              <a:r>
                <a:rPr lang="en-US" sz="2500" b="1" dirty="0" err="1" smtClean="0">
                  <a:latin typeface="Yu Gothic" charset="-128"/>
                  <a:ea typeface="Yu Gothic" charset="-128"/>
                  <a:cs typeface="Yu Gothic" charset="-128"/>
                </a:rPr>
                <a:t>prefs</a:t>
              </a:r>
              <a:r>
                <a:rPr lang="en-US" sz="2500" b="1" dirty="0" smtClean="0">
                  <a:latin typeface="Yu Gothic" charset="-128"/>
                  <a:ea typeface="Yu Gothic" charset="-128"/>
                  <a:cs typeface="Yu Gothic" charset="-128"/>
                </a:rPr>
                <a:t>)</a:t>
              </a:r>
              <a:endParaRPr lang="en-US" sz="2500" b="1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762541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`</a:t>
            </a:r>
            <a:r>
              <a:rPr lang="en-US" b="1" dirty="0" err="1" smtClean="0">
                <a:solidFill>
                  <a:schemeClr val="bg1"/>
                </a:solidFill>
              </a:rPr>
              <a:t>phylobayes</a:t>
            </a:r>
            <a:r>
              <a:rPr lang="en-US" b="1" dirty="0" smtClean="0">
                <a:solidFill>
                  <a:schemeClr val="bg1"/>
                </a:solidFill>
              </a:rPr>
              <a:t>`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3344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79117" y="0"/>
            <a:ext cx="10312275" cy="7623384"/>
            <a:chOff x="1979117" y="0"/>
            <a:chExt cx="10312275" cy="7623384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80" b="5432"/>
            <a:stretch/>
          </p:blipFill>
          <p:spPr>
            <a:xfrm>
              <a:off x="2994781" y="0"/>
              <a:ext cx="6530218" cy="6485467"/>
            </a:xfrm>
            <a:prstGeom prst="rect">
              <a:avLst/>
            </a:prstGeom>
          </p:spPr>
        </p:pic>
        <p:grpSp>
          <p:nvGrpSpPr>
            <p:cNvPr id="20" name="Group 19"/>
            <p:cNvGrpSpPr/>
            <p:nvPr/>
          </p:nvGrpSpPr>
          <p:grpSpPr>
            <a:xfrm>
              <a:off x="1979117" y="955186"/>
              <a:ext cx="10312275" cy="6668198"/>
              <a:chOff x="1826717" y="802786"/>
              <a:chExt cx="10312275" cy="6668198"/>
            </a:xfrm>
          </p:grpSpPr>
          <p:sp>
            <p:nvSpPr>
              <p:cNvPr id="21" name="TextBox 20"/>
              <p:cNvSpPr txBox="1"/>
              <p:nvPr/>
            </p:nvSpPr>
            <p:spPr>
              <a:xfrm flipH="1">
                <a:off x="3941852" y="6455321"/>
                <a:ext cx="4907286" cy="101566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000" b="1" dirty="0" err="1" smtClean="0">
                    <a:latin typeface="Yu Gothic" charset="-128"/>
                    <a:ea typeface="Yu Gothic" charset="-128"/>
                    <a:cs typeface="Yu Gothic" charset="-128"/>
                  </a:rPr>
                  <a:t>phylobayes</a:t>
                </a:r>
                <a:r>
                  <a:rPr lang="en-US" sz="3000" b="1" dirty="0" smtClean="0">
                    <a:latin typeface="Yu Gothic" charset="-128"/>
                    <a:ea typeface="Yu Gothic" charset="-128"/>
                    <a:cs typeface="Yu Gothic" charset="-128"/>
                  </a:rPr>
                  <a:t/>
                </a:r>
                <a:br>
                  <a:rPr lang="en-US" sz="3000" b="1" dirty="0" smtClean="0">
                    <a:latin typeface="Yu Gothic" charset="-128"/>
                    <a:ea typeface="Yu Gothic" charset="-128"/>
                    <a:cs typeface="Yu Gothic" charset="-128"/>
                  </a:rPr>
                </a:br>
                <a:r>
                  <a:rPr lang="en-US" sz="3000" dirty="0" smtClean="0">
                    <a:latin typeface="Yu Gothic" charset="-128"/>
                    <a:ea typeface="Yu Gothic" charset="-128"/>
                    <a:cs typeface="Yu Gothic" charset="-128"/>
                  </a:rPr>
                  <a:t>normalized branch length</a:t>
                </a:r>
                <a:endParaRPr lang="en-US" sz="30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 rot="16200000" flipH="1">
                <a:off x="-119094" y="2748597"/>
                <a:ext cx="4907286" cy="101566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000" b="1" dirty="0" err="1" smtClean="0">
                    <a:latin typeface="Yu Gothic" charset="-128"/>
                    <a:ea typeface="Yu Gothic" charset="-128"/>
                    <a:cs typeface="Yu Gothic" charset="-128"/>
                  </a:rPr>
                  <a:t>ExpCM</a:t>
                </a:r>
                <a:r>
                  <a:rPr lang="en-US" sz="3000" b="1" dirty="0" smtClean="0">
                    <a:latin typeface="Yu Gothic" charset="-128"/>
                    <a:ea typeface="Yu Gothic" charset="-128"/>
                    <a:cs typeface="Yu Gothic" charset="-128"/>
                  </a:rPr>
                  <a:t> (H1+H3 </a:t>
                </a:r>
                <a:r>
                  <a:rPr lang="en-US" sz="3000" b="1" dirty="0" err="1" smtClean="0">
                    <a:latin typeface="Yu Gothic" charset="-128"/>
                    <a:ea typeface="Yu Gothic" charset="-128"/>
                    <a:cs typeface="Yu Gothic" charset="-128"/>
                  </a:rPr>
                  <a:t>avg</a:t>
                </a:r>
                <a:r>
                  <a:rPr lang="en-US" sz="3000" b="1" dirty="0" smtClean="0">
                    <a:latin typeface="Yu Gothic" charset="-128"/>
                    <a:ea typeface="Yu Gothic" charset="-128"/>
                    <a:cs typeface="Yu Gothic" charset="-128"/>
                  </a:rPr>
                  <a:t>) </a:t>
                </a:r>
                <a:r>
                  <a:rPr lang="en-US" sz="3000" dirty="0" smtClean="0">
                    <a:latin typeface="Yu Gothic" charset="-128"/>
                    <a:ea typeface="Yu Gothic" charset="-128"/>
                    <a:cs typeface="Yu Gothic" charset="-128"/>
                  </a:rPr>
                  <a:t>normalized branch length</a:t>
                </a:r>
                <a:endParaRPr lang="en-US" sz="30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grpSp>
            <p:nvGrpSpPr>
              <p:cNvPr id="23" name="Group 22"/>
              <p:cNvGrpSpPr/>
              <p:nvPr/>
            </p:nvGrpSpPr>
            <p:grpSpPr>
              <a:xfrm>
                <a:off x="9556406" y="1639239"/>
                <a:ext cx="2582586" cy="1363232"/>
                <a:chOff x="9556406" y="1639239"/>
                <a:chExt cx="2582586" cy="1363232"/>
              </a:xfrm>
            </p:grpSpPr>
            <p:grpSp>
              <p:nvGrpSpPr>
                <p:cNvPr id="24" name="Group 23"/>
                <p:cNvGrpSpPr/>
                <p:nvPr/>
              </p:nvGrpSpPr>
              <p:grpSpPr>
                <a:xfrm>
                  <a:off x="9644420" y="2164703"/>
                  <a:ext cx="2269285" cy="837768"/>
                  <a:chOff x="9750437" y="2230964"/>
                  <a:chExt cx="2269285" cy="837768"/>
                </a:xfrm>
              </p:grpSpPr>
              <p:sp>
                <p:nvSpPr>
                  <p:cNvPr id="27" name="Oval 26"/>
                  <p:cNvSpPr/>
                  <p:nvPr/>
                </p:nvSpPr>
                <p:spPr>
                  <a:xfrm>
                    <a:off x="9750437" y="2669238"/>
                    <a:ext cx="321934" cy="321934"/>
                  </a:xfrm>
                  <a:prstGeom prst="ellipse">
                    <a:avLst/>
                  </a:prstGeom>
                  <a:solidFill>
                    <a:srgbClr val="FA8428"/>
                  </a:solidFill>
                  <a:ln>
                    <a:solidFill>
                      <a:srgbClr val="FA8428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8" name="TextBox 27"/>
                  <p:cNvSpPr txBox="1"/>
                  <p:nvPr/>
                </p:nvSpPr>
                <p:spPr>
                  <a:xfrm>
                    <a:off x="10072371" y="2591678"/>
                    <a:ext cx="1947351" cy="4770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5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H3</a:t>
                    </a:r>
                    <a:endParaRPr lang="en-US" sz="25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  <p:sp>
                <p:nvSpPr>
                  <p:cNvPr id="29" name="Oval 28"/>
                  <p:cNvSpPr/>
                  <p:nvPr/>
                </p:nvSpPr>
                <p:spPr>
                  <a:xfrm>
                    <a:off x="9750437" y="2230964"/>
                    <a:ext cx="321934" cy="321934"/>
                  </a:xfrm>
                  <a:prstGeom prst="ellipse">
                    <a:avLst/>
                  </a:prstGeom>
                  <a:solidFill>
                    <a:srgbClr val="43A0C3"/>
                  </a:solidFill>
                  <a:ln>
                    <a:solidFill>
                      <a:srgbClr val="43A0C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25" name="TextBox 24"/>
                <p:cNvSpPr txBox="1"/>
                <p:nvPr/>
              </p:nvSpPr>
              <p:spPr>
                <a:xfrm>
                  <a:off x="9966353" y="2087143"/>
                  <a:ext cx="1947351" cy="4770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5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H1</a:t>
                  </a:r>
                  <a:endParaRPr lang="en-US" sz="25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26" name="TextBox 25"/>
                <p:cNvSpPr txBox="1"/>
                <p:nvPr/>
              </p:nvSpPr>
              <p:spPr>
                <a:xfrm>
                  <a:off x="9556406" y="1639239"/>
                  <a:ext cx="2582586" cy="4770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500" b="1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Branch from</a:t>
                  </a:r>
                  <a:endParaRPr lang="en-US" sz="2500" b="1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9382802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84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S</a:t>
            </a:r>
            <a:r>
              <a:rPr lang="en-US" sz="3000" b="1" dirty="0" smtClean="0">
                <a:solidFill>
                  <a:schemeClr val="bg1"/>
                </a:solidFill>
              </a:rPr>
              <a:t>UPPLEMENTAL</a:t>
            </a:r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sz="3000" b="1" dirty="0" smtClean="0">
                <a:solidFill>
                  <a:schemeClr val="bg1"/>
                </a:solidFill>
              </a:rPr>
              <a:t>FIGURES</a:t>
            </a:r>
            <a:endParaRPr lang="en-US" sz="3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5673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Preference Sets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04280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000" y="101600"/>
            <a:ext cx="8623300" cy="665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43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000" y="101600"/>
            <a:ext cx="8623300" cy="665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8349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raw figures come from `</a:t>
            </a:r>
            <a:r>
              <a:rPr lang="en-US" dirty="0" err="1" smtClean="0"/>
              <a:t>figures.ipynb</a:t>
            </a:r>
            <a:r>
              <a:rPr lang="en-US" dirty="0" smtClean="0"/>
              <a:t>` in this directory. </a:t>
            </a:r>
          </a:p>
          <a:p>
            <a:r>
              <a:rPr lang="en-US" dirty="0" smtClean="0"/>
              <a:t>If you don’t change the size of the output figure you should be able to plop them into this presentation to produce the final figures.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6517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000" y="414481"/>
            <a:ext cx="8623300" cy="591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2525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Full Experiments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0858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" name="Group 124"/>
          <p:cNvGrpSpPr/>
          <p:nvPr/>
        </p:nvGrpSpPr>
        <p:grpSpPr>
          <a:xfrm>
            <a:off x="688842" y="-683641"/>
            <a:ext cx="9071167" cy="11341177"/>
            <a:chOff x="688842" y="-683641"/>
            <a:chExt cx="9071167" cy="11341177"/>
          </a:xfrm>
        </p:grpSpPr>
        <p:grpSp>
          <p:nvGrpSpPr>
            <p:cNvPr id="83" name="Group 82"/>
            <p:cNvGrpSpPr/>
            <p:nvPr/>
          </p:nvGrpSpPr>
          <p:grpSpPr>
            <a:xfrm>
              <a:off x="913423" y="-683640"/>
              <a:ext cx="4470400" cy="4684140"/>
              <a:chOff x="825500" y="-1984980"/>
              <a:chExt cx="4470400" cy="4684140"/>
            </a:xfrm>
          </p:grpSpPr>
          <p:pic>
            <p:nvPicPr>
              <p:cNvPr id="32" name="Picture 31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3612"/>
              <a:stretch/>
            </p:blipFill>
            <p:spPr>
              <a:xfrm>
                <a:off x="825500" y="-1948321"/>
                <a:ext cx="4470400" cy="4308927"/>
              </a:xfrm>
              <a:prstGeom prst="rect">
                <a:avLst/>
              </a:prstGeom>
            </p:spPr>
          </p:pic>
          <p:sp>
            <p:nvSpPr>
              <p:cNvPr id="34" name="TextBox 33"/>
              <p:cNvSpPr txBox="1"/>
              <p:nvPr/>
            </p:nvSpPr>
            <p:spPr>
              <a:xfrm>
                <a:off x="1474236" y="2360606"/>
                <a:ext cx="306510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 smtClean="0">
                    <a:latin typeface="Yu Gothic" charset="-128"/>
                    <a:ea typeface="Yu Gothic" charset="-128"/>
                    <a:cs typeface="Yu Gothic" charset="-128"/>
                  </a:rPr>
                  <a:t>Normalized branch length</a:t>
                </a:r>
                <a:endParaRPr lang="en-US" sz="16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cxnSp>
            <p:nvCxnSpPr>
              <p:cNvPr id="66" name="Straight Connector 65"/>
              <p:cNvCxnSpPr/>
              <p:nvPr/>
            </p:nvCxnSpPr>
            <p:spPr>
              <a:xfrm>
                <a:off x="4100803" y="-1026367"/>
                <a:ext cx="1" cy="37322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/>
            </p:nvCxnSpPr>
            <p:spPr>
              <a:xfrm flipH="1">
                <a:off x="4223657" y="-1620743"/>
                <a:ext cx="3109" cy="114954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/>
            </p:nvCxnSpPr>
            <p:spPr>
              <a:xfrm>
                <a:off x="4349620" y="-1620743"/>
                <a:ext cx="3110" cy="365014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0" name="TextBox 79"/>
              <p:cNvSpPr txBox="1"/>
              <p:nvPr/>
            </p:nvSpPr>
            <p:spPr>
              <a:xfrm rot="5400000">
                <a:off x="3905620" y="-1315077"/>
                <a:ext cx="389850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>
                    <a:latin typeface="Yu Gothic" charset="-128"/>
                    <a:ea typeface="Yu Gothic" charset="-128"/>
                    <a:cs typeface="Yu Gothic" charset="-128"/>
                  </a:rPr>
                  <a:t>l</a:t>
                </a:r>
                <a:r>
                  <a:rPr lang="en-US" sz="1000" dirty="0" smtClean="0">
                    <a:latin typeface="Yu Gothic" charset="-128"/>
                    <a:ea typeface="Yu Gothic" charset="-128"/>
                    <a:cs typeface="Yu Gothic" charset="-128"/>
                  </a:rPr>
                  <a:t>ow</a:t>
                </a:r>
                <a:endParaRPr lang="en-US" sz="10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81" name="TextBox 80"/>
              <p:cNvSpPr txBox="1"/>
              <p:nvPr/>
            </p:nvSpPr>
            <p:spPr>
              <a:xfrm rot="5400000">
                <a:off x="3759074" y="-143149"/>
                <a:ext cx="934871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 smtClean="0">
                    <a:latin typeface="Yu Gothic" charset="-128"/>
                    <a:ea typeface="Yu Gothic" charset="-128"/>
                    <a:cs typeface="Yu Gothic" charset="-128"/>
                  </a:rPr>
                  <a:t>intermediate</a:t>
                </a:r>
                <a:endParaRPr lang="en-US" sz="10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82" name="TextBox 81"/>
              <p:cNvSpPr txBox="1"/>
              <p:nvPr/>
            </p:nvSpPr>
            <p:spPr>
              <a:xfrm rot="5400000">
                <a:off x="4151218" y="-1889922"/>
                <a:ext cx="436338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smtClean="0">
                    <a:latin typeface="Yu Gothic" charset="-128"/>
                    <a:ea typeface="Yu Gothic" charset="-128"/>
                    <a:cs typeface="Yu Gothic" charset="-128"/>
                  </a:rPr>
                  <a:t>high</a:t>
                </a:r>
                <a:endParaRPr lang="en-US" sz="10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p:grpSp>
        <p:grpSp>
          <p:nvGrpSpPr>
            <p:cNvPr id="93" name="Group 92"/>
            <p:cNvGrpSpPr/>
            <p:nvPr/>
          </p:nvGrpSpPr>
          <p:grpSpPr>
            <a:xfrm>
              <a:off x="5271921" y="-85552"/>
              <a:ext cx="4488088" cy="4556042"/>
              <a:chOff x="5383823" y="-493127"/>
              <a:chExt cx="4488088" cy="4556042"/>
            </a:xfrm>
          </p:grpSpPr>
          <p:pic>
            <p:nvPicPr>
              <p:cNvPr id="33" name="Picture 32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5028"/>
              <a:stretch/>
            </p:blipFill>
            <p:spPr>
              <a:xfrm>
                <a:off x="5547561" y="-493127"/>
                <a:ext cx="4324350" cy="3674477"/>
              </a:xfrm>
              <a:prstGeom prst="rect">
                <a:avLst/>
              </a:prstGeom>
            </p:spPr>
          </p:pic>
          <p:grpSp>
            <p:nvGrpSpPr>
              <p:cNvPr id="88" name="Group 87"/>
              <p:cNvGrpSpPr/>
              <p:nvPr/>
            </p:nvGrpSpPr>
            <p:grpSpPr>
              <a:xfrm>
                <a:off x="8631452" y="-171625"/>
                <a:ext cx="1078875" cy="496453"/>
                <a:chOff x="8631452" y="-171625"/>
                <a:chExt cx="1078875" cy="496453"/>
              </a:xfrm>
            </p:grpSpPr>
            <p:sp>
              <p:nvSpPr>
                <p:cNvPr id="84" name="Oval 83"/>
                <p:cNvSpPr/>
                <p:nvPr/>
              </p:nvSpPr>
              <p:spPr>
                <a:xfrm>
                  <a:off x="8651927" y="-85552"/>
                  <a:ext cx="130053" cy="130053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5" name="Triangle 84"/>
                <p:cNvSpPr/>
                <p:nvPr/>
              </p:nvSpPr>
              <p:spPr>
                <a:xfrm>
                  <a:off x="8631452" y="153448"/>
                  <a:ext cx="174987" cy="150851"/>
                </a:xfrm>
                <a:prstGeom prst="triangl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TextBox 85"/>
                <p:cNvSpPr txBox="1"/>
                <p:nvPr/>
              </p:nvSpPr>
              <p:spPr>
                <a:xfrm>
                  <a:off x="8781980" y="-171625"/>
                  <a:ext cx="607859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endParaRPr lang="en-US" sz="10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7" name="TextBox 86"/>
                    <p:cNvSpPr txBox="1"/>
                    <p:nvPr/>
                  </p:nvSpPr>
                  <p:spPr>
                    <a:xfrm>
                      <a:off x="8807900" y="78607"/>
                      <a:ext cx="902427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000" dirty="0" err="1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ExpCM</a:t>
                      </a:r>
                      <a:r>
                        <a:rPr lang="en-US" sz="10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 +</a:t>
                      </a: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10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Γ</m:t>
                          </m:r>
                          <m:r>
                            <a:rPr lang="el-GR" sz="10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𝜔</m:t>
                          </m:r>
                        </m:oMath>
                      </a14:m>
                      <a:endParaRPr lang="en-US" sz="10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87" name="TextBox 86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807900" y="78607"/>
                      <a:ext cx="902427" cy="246221"/>
                    </a:xfrm>
                    <a:prstGeom prst="rect">
                      <a:avLst/>
                    </a:prstGeom>
                    <a:blipFill rotWithShape="0">
                      <a:blip r:embed="rId5"/>
                      <a:stretch>
                        <a:fillRect b="-125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89" name="TextBox 88"/>
              <p:cNvSpPr txBox="1"/>
              <p:nvPr/>
            </p:nvSpPr>
            <p:spPr>
              <a:xfrm rot="18494186">
                <a:off x="6400233" y="3181921"/>
                <a:ext cx="42992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latin typeface="Yu Gothic" charset="-128"/>
                    <a:ea typeface="Yu Gothic" charset="-128"/>
                    <a:cs typeface="Yu Gothic" charset="-128"/>
                  </a:rPr>
                  <a:t>l</a:t>
                </a:r>
                <a:r>
                  <a:rPr lang="en-US" sz="1200" dirty="0" smtClean="0">
                    <a:latin typeface="Yu Gothic" charset="-128"/>
                    <a:ea typeface="Yu Gothic" charset="-128"/>
                    <a:cs typeface="Yu Gothic" charset="-128"/>
                  </a:rPr>
                  <a:t>ow</a:t>
                </a:r>
                <a:endParaRPr lang="en-US" sz="12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90" name="TextBox 89"/>
              <p:cNvSpPr txBox="1"/>
              <p:nvPr/>
            </p:nvSpPr>
            <p:spPr>
              <a:xfrm rot="18494186">
                <a:off x="7110139" y="3380035"/>
                <a:ext cx="108876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>
                    <a:latin typeface="Yu Gothic" charset="-128"/>
                    <a:ea typeface="Yu Gothic" charset="-128"/>
                    <a:cs typeface="Yu Gothic" charset="-128"/>
                  </a:rPr>
                  <a:t>intermediate</a:t>
                </a:r>
                <a:endParaRPr lang="en-US" sz="12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91" name="TextBox 90"/>
              <p:cNvSpPr txBox="1"/>
              <p:nvPr/>
            </p:nvSpPr>
            <p:spPr>
              <a:xfrm rot="18494186">
                <a:off x="8763730" y="3222062"/>
                <a:ext cx="48923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smtClean="0">
                    <a:latin typeface="Yu Gothic" charset="-128"/>
                    <a:ea typeface="Yu Gothic" charset="-128"/>
                    <a:cs typeface="Yu Gothic" charset="-128"/>
                  </a:rPr>
                  <a:t>high</a:t>
                </a:r>
                <a:endParaRPr lang="en-US" sz="12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2" name="TextBox 91"/>
                  <p:cNvSpPr txBox="1"/>
                  <p:nvPr/>
                </p:nvSpPr>
                <p:spPr>
                  <a:xfrm rot="16200000">
                    <a:off x="5087940" y="1056463"/>
                    <a:ext cx="961097" cy="369332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𝛽</m:t>
                        </m:r>
                      </m:oMath>
                    </a14:m>
                    <a:r>
                      <a:rPr lang="en-US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 value</a:t>
                    </a:r>
                    <a:endParaRPr lang="en-US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92" name="TextBox 9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6200000">
                    <a:off x="5087940" y="1056463"/>
                    <a:ext cx="961097" cy="369332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 l="-10000" t="-5732" r="-26667" b="-191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21" name="Group 120"/>
            <p:cNvGrpSpPr/>
            <p:nvPr/>
          </p:nvGrpSpPr>
          <p:grpSpPr>
            <a:xfrm>
              <a:off x="1540310" y="4391419"/>
              <a:ext cx="8058115" cy="6266117"/>
              <a:chOff x="1184408" y="4527716"/>
              <a:chExt cx="8058115" cy="6266117"/>
            </a:xfrm>
          </p:grpSpPr>
          <p:grpSp>
            <p:nvGrpSpPr>
              <p:cNvPr id="115" name="Group 114"/>
              <p:cNvGrpSpPr/>
              <p:nvPr/>
            </p:nvGrpSpPr>
            <p:grpSpPr>
              <a:xfrm>
                <a:off x="1184408" y="5020801"/>
                <a:ext cx="8058115" cy="5773032"/>
                <a:chOff x="1184408" y="5020801"/>
                <a:chExt cx="8058115" cy="5773032"/>
              </a:xfrm>
            </p:grpSpPr>
            <p:pic>
              <p:nvPicPr>
                <p:cNvPr id="3" name="Picture 2"/>
                <p:cNvPicPr>
                  <a:picLocks noChangeAspect="1"/>
                </p:cNvPicPr>
                <p:nvPr/>
              </p:nvPicPr>
              <p:blipFill rotWithShape="1"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627" t="12573" r="4125" b="20120"/>
                <a:stretch/>
              </p:blipFill>
              <p:spPr>
                <a:xfrm>
                  <a:off x="1461407" y="5020801"/>
                  <a:ext cx="7405008" cy="5462142"/>
                </a:xfrm>
                <a:prstGeom prst="rect">
                  <a:avLst/>
                </a:prstGeom>
              </p:spPr>
            </p:pic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4" name="TextBox 93"/>
                    <p:cNvSpPr txBox="1"/>
                    <p:nvPr/>
                  </p:nvSpPr>
                  <p:spPr>
                    <a:xfrm>
                      <a:off x="2095528" y="10516834"/>
                      <a:ext cx="999184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200" dirty="0" err="1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ExpCM</a:t>
                      </a:r>
                      <a:r>
                        <a:rPr lang="en-US" sz="12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+</a:t>
                      </a: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12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Γ</m:t>
                          </m:r>
                          <m:r>
                            <a:rPr lang="el-GR" sz="12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𝜔</m:t>
                          </m:r>
                        </m:oMath>
                      </a14:m>
                      <a:endParaRPr lang="en-US" sz="12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94" name="TextBox 93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095528" y="10516834"/>
                      <a:ext cx="999184" cy="276999"/>
                    </a:xfrm>
                    <a:prstGeom prst="rect">
                      <a:avLst/>
                    </a:prstGeom>
                    <a:blipFill rotWithShape="0">
                      <a:blip r:embed="rId8"/>
                      <a:stretch>
                        <a:fillRect t="-2222" b="-1777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5" name="TextBox 94"/>
                    <p:cNvSpPr txBox="1"/>
                    <p:nvPr/>
                  </p:nvSpPr>
                  <p:spPr>
                    <a:xfrm>
                      <a:off x="3937951" y="10516834"/>
                      <a:ext cx="999184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200" dirty="0" err="1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ExpCM</a:t>
                      </a:r>
                      <a:r>
                        <a:rPr lang="en-US" sz="12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+</a:t>
                      </a: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12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Γ</m:t>
                          </m:r>
                          <m:r>
                            <a:rPr lang="el-GR" sz="12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𝜔</m:t>
                          </m:r>
                        </m:oMath>
                      </a14:m>
                      <a:endParaRPr lang="en-US" sz="12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95" name="TextBox 94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937951" y="10516834"/>
                      <a:ext cx="999184" cy="276999"/>
                    </a:xfrm>
                    <a:prstGeom prst="rect">
                      <a:avLst/>
                    </a:prstGeom>
                    <a:blipFill rotWithShape="0">
                      <a:blip r:embed="rId8"/>
                      <a:stretch>
                        <a:fillRect t="-2222" b="-1777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96" name="TextBox 95"/>
                <p:cNvSpPr txBox="1"/>
                <p:nvPr/>
              </p:nvSpPr>
              <p:spPr>
                <a:xfrm>
                  <a:off x="5843499" y="10516833"/>
                  <a:ext cx="68961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97" name="TextBox 96"/>
                <p:cNvSpPr txBox="1"/>
                <p:nvPr/>
              </p:nvSpPr>
              <p:spPr>
                <a:xfrm>
                  <a:off x="7597834" y="10516832"/>
                  <a:ext cx="98777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YNGKP M5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98" name="TextBox 97"/>
                <p:cNvSpPr txBox="1"/>
                <p:nvPr/>
              </p:nvSpPr>
              <p:spPr>
                <a:xfrm rot="16200000">
                  <a:off x="978103" y="5669104"/>
                  <a:ext cx="68961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9" name="TextBox 98"/>
                    <p:cNvSpPr txBox="1"/>
                    <p:nvPr/>
                  </p:nvSpPr>
                  <p:spPr>
                    <a:xfrm rot="16200000">
                      <a:off x="3038715" y="5669104"/>
                      <a:ext cx="919034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2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GY94 +</a:t>
                      </a: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1200" i="1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Γ</m:t>
                          </m:r>
                          <m:r>
                            <a:rPr lang="el-GR" sz="1200" i="1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𝜔</m:t>
                          </m:r>
                        </m:oMath>
                      </a14:m>
                      <a:endParaRPr lang="en-US" sz="12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99" name="TextBox 98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16200000">
                      <a:off x="3038715" y="5669104"/>
                      <a:ext cx="919034" cy="276999"/>
                    </a:xfrm>
                    <a:prstGeom prst="rect">
                      <a:avLst/>
                    </a:prstGeom>
                    <a:blipFill rotWithShape="0">
                      <a:blip r:embed="rId9"/>
                      <a:stretch>
                        <a:fillRect l="-2222" r="-1777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00" name="TextBox 99"/>
                <p:cNvSpPr txBox="1"/>
                <p:nvPr/>
              </p:nvSpPr>
              <p:spPr>
                <a:xfrm rot="16200000">
                  <a:off x="5067745" y="5669104"/>
                  <a:ext cx="56618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GY94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101" name="TextBox 100"/>
                <p:cNvSpPr txBox="1"/>
                <p:nvPr/>
              </p:nvSpPr>
              <p:spPr>
                <a:xfrm rot="16200000">
                  <a:off x="6889454" y="5669104"/>
                  <a:ext cx="56618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GY94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102" name="TextBox 101"/>
                <p:cNvSpPr txBox="1"/>
                <p:nvPr/>
              </p:nvSpPr>
              <p:spPr>
                <a:xfrm rot="16200000">
                  <a:off x="978102" y="7487953"/>
                  <a:ext cx="68961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3" name="TextBox 102"/>
                    <p:cNvSpPr txBox="1"/>
                    <p:nvPr/>
                  </p:nvSpPr>
                  <p:spPr>
                    <a:xfrm rot="16200000">
                      <a:off x="3038712" y="7487953"/>
                      <a:ext cx="919034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200" dirty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GY94 +</a:t>
                      </a: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1200" i="1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Γ</m:t>
                          </m:r>
                          <m:r>
                            <a:rPr lang="el-GR" sz="1200" i="1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𝜔</m:t>
                          </m:r>
                        </m:oMath>
                      </a14:m>
                      <a:endParaRPr lang="en-US" sz="12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103" name="TextBox 102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16200000">
                      <a:off x="3038712" y="7487953"/>
                      <a:ext cx="919034" cy="276999"/>
                    </a:xfrm>
                    <a:prstGeom prst="rect">
                      <a:avLst/>
                    </a:prstGeom>
                    <a:blipFill rotWithShape="0">
                      <a:blip r:embed="rId10"/>
                      <a:stretch>
                        <a:fillRect l="-2222" r="-17778" b="-66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04" name="TextBox 103"/>
                <p:cNvSpPr txBox="1"/>
                <p:nvPr/>
              </p:nvSpPr>
              <p:spPr>
                <a:xfrm rot="16200000">
                  <a:off x="5089395" y="7487952"/>
                  <a:ext cx="56618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GY94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105" name="TextBox 104"/>
                <p:cNvSpPr txBox="1"/>
                <p:nvPr/>
              </p:nvSpPr>
              <p:spPr>
                <a:xfrm rot="16200000">
                  <a:off x="6889454" y="7487952"/>
                  <a:ext cx="56618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GY94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106" name="TextBox 105"/>
                <p:cNvSpPr txBox="1"/>
                <p:nvPr/>
              </p:nvSpPr>
              <p:spPr>
                <a:xfrm rot="16200000">
                  <a:off x="978103" y="9327450"/>
                  <a:ext cx="68961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7" name="TextBox 106"/>
                    <p:cNvSpPr txBox="1"/>
                    <p:nvPr/>
                  </p:nvSpPr>
                  <p:spPr>
                    <a:xfrm rot="16200000">
                      <a:off x="3094302" y="9327450"/>
                      <a:ext cx="919034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200" dirty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GY94 +</a:t>
                      </a: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1200" i="1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Γ</m:t>
                          </m:r>
                          <m:r>
                            <a:rPr lang="el-GR" sz="1200" i="1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𝜔</m:t>
                          </m:r>
                        </m:oMath>
                      </a14:m>
                      <a:endParaRPr lang="en-US" sz="12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107" name="TextBox 106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16200000">
                      <a:off x="3094302" y="9327450"/>
                      <a:ext cx="919034" cy="276999"/>
                    </a:xfrm>
                    <a:prstGeom prst="rect">
                      <a:avLst/>
                    </a:prstGeom>
                    <a:blipFill rotWithShape="0">
                      <a:blip r:embed="rId9"/>
                      <a:stretch>
                        <a:fillRect l="-2222" r="-1777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08" name="TextBox 107"/>
                <p:cNvSpPr txBox="1"/>
                <p:nvPr/>
              </p:nvSpPr>
              <p:spPr>
                <a:xfrm rot="16200000">
                  <a:off x="5152568" y="9327450"/>
                  <a:ext cx="56618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GY94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109" name="TextBox 108"/>
                <p:cNvSpPr txBox="1"/>
                <p:nvPr/>
              </p:nvSpPr>
              <p:spPr>
                <a:xfrm rot="16200000">
                  <a:off x="6937196" y="9327450"/>
                  <a:ext cx="56618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GY94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110" name="Rectangle 109"/>
                <p:cNvSpPr/>
                <p:nvPr/>
              </p:nvSpPr>
              <p:spPr>
                <a:xfrm>
                  <a:off x="8694537" y="5477081"/>
                  <a:ext cx="279470" cy="451224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1" name="TextBox 110"/>
                <p:cNvSpPr txBox="1"/>
                <p:nvPr/>
              </p:nvSpPr>
              <p:spPr>
                <a:xfrm rot="5400000">
                  <a:off x="8799076" y="9477491"/>
                  <a:ext cx="471604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>
                      <a:latin typeface="Yu Gothic" charset="-128"/>
                      <a:ea typeface="Yu Gothic" charset="-128"/>
                      <a:cs typeface="Yu Gothic" charset="-128"/>
                    </a:rPr>
                    <a:t>l</a:t>
                  </a:r>
                  <a:r>
                    <a:rPr lang="en-US" sz="14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ow</a:t>
                  </a:r>
                  <a:endParaRPr lang="en-US" sz="14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112" name="TextBox 111"/>
                <p:cNvSpPr txBox="1"/>
                <p:nvPr/>
              </p:nvSpPr>
              <p:spPr>
                <a:xfrm rot="5400000">
                  <a:off x="8432057" y="7560577"/>
                  <a:ext cx="1234633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intermediate</a:t>
                  </a:r>
                  <a:endParaRPr lang="en-US" sz="14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113" name="TextBox 112"/>
                <p:cNvSpPr txBox="1"/>
                <p:nvPr/>
              </p:nvSpPr>
              <p:spPr>
                <a:xfrm rot="5400000">
                  <a:off x="8819971" y="5617196"/>
                  <a:ext cx="537327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high</a:t>
                  </a:r>
                  <a:endParaRPr lang="en-US" sz="14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sp>
            <p:nvSpPr>
              <p:cNvPr id="116" name="Oval 115"/>
              <p:cNvSpPr/>
              <p:nvPr/>
            </p:nvSpPr>
            <p:spPr>
              <a:xfrm>
                <a:off x="3437882" y="4689928"/>
                <a:ext cx="238066" cy="238066"/>
              </a:xfrm>
              <a:prstGeom prst="ellipse">
                <a:avLst/>
              </a:prstGeom>
              <a:solidFill>
                <a:srgbClr val="43A0C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TextBox 116"/>
              <p:cNvSpPr txBox="1"/>
              <p:nvPr/>
            </p:nvSpPr>
            <p:spPr>
              <a:xfrm>
                <a:off x="3628990" y="4655072"/>
                <a:ext cx="49404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>
                    <a:latin typeface="Yu Gothic" charset="-128"/>
                    <a:ea typeface="Yu Gothic" charset="-128"/>
                    <a:cs typeface="Yu Gothic" charset="-128"/>
                  </a:rPr>
                  <a:t>Yes</a:t>
                </a:r>
                <a:endParaRPr lang="en-US" sz="14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118" name="TextBox 117"/>
              <p:cNvSpPr txBox="1"/>
              <p:nvPr/>
            </p:nvSpPr>
            <p:spPr>
              <a:xfrm>
                <a:off x="1847584" y="4527716"/>
                <a:ext cx="166753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>
                    <a:latin typeface="Yu Gothic" charset="-128"/>
                    <a:ea typeface="Yu Gothic" charset="-128"/>
                    <a:cs typeface="Yu Gothic" charset="-128"/>
                  </a:rPr>
                  <a:t>Branch from focal sequence?</a:t>
                </a:r>
                <a:endParaRPr lang="en-US" sz="1400" b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119" name="Oval 118"/>
              <p:cNvSpPr/>
              <p:nvPr/>
            </p:nvSpPr>
            <p:spPr>
              <a:xfrm>
                <a:off x="4205647" y="4680085"/>
                <a:ext cx="238066" cy="238066"/>
              </a:xfrm>
              <a:prstGeom prst="ellipse">
                <a:avLst/>
              </a:prstGeom>
              <a:solidFill>
                <a:srgbClr val="BEBEBE"/>
              </a:solidFill>
              <a:ln>
                <a:solidFill>
                  <a:srgbClr val="BEBEB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TextBox 119"/>
              <p:cNvSpPr txBox="1"/>
              <p:nvPr/>
            </p:nvSpPr>
            <p:spPr>
              <a:xfrm>
                <a:off x="4479366" y="4645229"/>
                <a:ext cx="42030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>
                    <a:latin typeface="Yu Gothic" charset="-128"/>
                    <a:ea typeface="Yu Gothic" charset="-128"/>
                    <a:cs typeface="Yu Gothic" charset="-128"/>
                  </a:rPr>
                  <a:t>No</a:t>
                </a:r>
                <a:endParaRPr lang="en-US" sz="14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p:grpSp>
        <p:sp>
          <p:nvSpPr>
            <p:cNvPr id="122" name="TextBox 121"/>
            <p:cNvSpPr txBox="1"/>
            <p:nvPr/>
          </p:nvSpPr>
          <p:spPr>
            <a:xfrm>
              <a:off x="913423" y="-646981"/>
              <a:ext cx="449162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b="1" dirty="0" smtClean="0">
                  <a:latin typeface="Yu Gothic" charset="-128"/>
                  <a:ea typeface="Yu Gothic" charset="-128"/>
                  <a:cs typeface="Yu Gothic" charset="-128"/>
                </a:rPr>
                <a:t>A</a:t>
              </a:r>
              <a:endParaRPr lang="en-US" sz="3000" b="1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123" name="TextBox 122"/>
            <p:cNvSpPr txBox="1"/>
            <p:nvPr/>
          </p:nvSpPr>
          <p:spPr>
            <a:xfrm>
              <a:off x="5552916" y="-683641"/>
              <a:ext cx="457176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b="1" dirty="0">
                  <a:latin typeface="Yu Gothic" charset="-128"/>
                  <a:ea typeface="Yu Gothic" charset="-128"/>
                  <a:cs typeface="Yu Gothic" charset="-128"/>
                </a:rPr>
                <a:t>B</a:t>
              </a:r>
            </a:p>
          </p:txBody>
        </p:sp>
        <p:sp>
          <p:nvSpPr>
            <p:cNvPr id="124" name="TextBox 123"/>
            <p:cNvSpPr txBox="1"/>
            <p:nvPr/>
          </p:nvSpPr>
          <p:spPr>
            <a:xfrm>
              <a:off x="688842" y="4162420"/>
              <a:ext cx="460382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b="1" dirty="0">
                  <a:latin typeface="Yu Gothic" charset="-128"/>
                  <a:ea typeface="Yu Gothic" charset="-128"/>
                  <a:cs typeface="Yu Gothic" charset="-128"/>
                </a:rPr>
                <a:t>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443583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/>
          <p:cNvGrpSpPr/>
          <p:nvPr/>
        </p:nvGrpSpPr>
        <p:grpSpPr>
          <a:xfrm>
            <a:off x="-1387245" y="-2034612"/>
            <a:ext cx="14662256" cy="14731873"/>
            <a:chOff x="-1387245" y="-2034612"/>
            <a:chExt cx="14662256" cy="14731873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07" b="15111"/>
            <a:stretch/>
          </p:blipFill>
          <p:spPr>
            <a:xfrm>
              <a:off x="-936168" y="6194382"/>
              <a:ext cx="6542065" cy="5821727"/>
            </a:xfrm>
            <a:prstGeom prst="rect">
              <a:avLst/>
            </a:prstGeom>
          </p:spPr>
        </p:pic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35631" y="-1658292"/>
              <a:ext cx="6858000" cy="6858000"/>
            </a:xfrm>
            <a:prstGeom prst="rect">
              <a:avLst/>
            </a:prstGeom>
          </p:spPr>
        </p:pic>
        <p:pic>
          <p:nvPicPr>
            <p:cNvPr id="33" name="Picture 32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52" t="12798" r="4239" b="19987"/>
            <a:stretch/>
          </p:blipFill>
          <p:spPr>
            <a:xfrm>
              <a:off x="6371102" y="6757533"/>
              <a:ext cx="6241254" cy="4609668"/>
            </a:xfrm>
            <a:prstGeom prst="rect">
              <a:avLst/>
            </a:prstGeom>
          </p:spPr>
        </p:pic>
        <p:pic>
          <p:nvPicPr>
            <p:cNvPr id="34" name="Picture 33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3" b="4653"/>
            <a:stretch/>
          </p:blipFill>
          <p:spPr>
            <a:xfrm>
              <a:off x="-698539" y="-1324942"/>
              <a:ext cx="6514935" cy="6538849"/>
            </a:xfrm>
            <a:prstGeom prst="rect">
              <a:avLst/>
            </a:prstGeom>
          </p:spPr>
        </p:pic>
        <p:grpSp>
          <p:nvGrpSpPr>
            <p:cNvPr id="74" name="Group 73"/>
            <p:cNvGrpSpPr/>
            <p:nvPr/>
          </p:nvGrpSpPr>
          <p:grpSpPr>
            <a:xfrm>
              <a:off x="-1387245" y="-2034612"/>
              <a:ext cx="14662256" cy="14731873"/>
              <a:chOff x="-1387245" y="-2034612"/>
              <a:chExt cx="14662256" cy="14731873"/>
            </a:xfrm>
          </p:grpSpPr>
          <p:grpSp>
            <p:nvGrpSpPr>
              <p:cNvPr id="16" name="Group 15"/>
              <p:cNvGrpSpPr/>
              <p:nvPr/>
            </p:nvGrpSpPr>
            <p:grpSpPr>
              <a:xfrm>
                <a:off x="-1098175" y="-1246554"/>
                <a:ext cx="6306071" cy="6793603"/>
                <a:chOff x="-1055132" y="-1633450"/>
                <a:chExt cx="6306071" cy="6793603"/>
              </a:xfrm>
            </p:grpSpPr>
            <p:sp>
              <p:nvSpPr>
                <p:cNvPr id="6" name="Rectangle 5"/>
                <p:cNvSpPr/>
                <p:nvPr/>
              </p:nvSpPr>
              <p:spPr>
                <a:xfrm>
                  <a:off x="-919370" y="472109"/>
                  <a:ext cx="233570" cy="1933161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" name="Rectangle 6"/>
                <p:cNvSpPr/>
                <p:nvPr/>
              </p:nvSpPr>
              <p:spPr>
                <a:xfrm rot="5400000">
                  <a:off x="2522883" y="2534401"/>
                  <a:ext cx="233570" cy="474641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" name="TextBox 7"/>
                <p:cNvSpPr txBox="1"/>
                <p:nvPr/>
              </p:nvSpPr>
              <p:spPr>
                <a:xfrm>
                  <a:off x="401535" y="4790821"/>
                  <a:ext cx="484940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Amino-acid divergence from focal sequence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9" name="TextBox 8"/>
                <p:cNvSpPr txBox="1"/>
                <p:nvPr/>
              </p:nvSpPr>
              <p:spPr>
                <a:xfrm rot="16200000">
                  <a:off x="-2129785" y="1254023"/>
                  <a:ext cx="251863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Number of sequences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13" name="TextBox 12"/>
                <p:cNvSpPr txBox="1"/>
                <p:nvPr/>
              </p:nvSpPr>
              <p:spPr>
                <a:xfrm>
                  <a:off x="-262093" y="-1633450"/>
                  <a:ext cx="2044149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low to high divergence</a:t>
                  </a:r>
                  <a:endParaRPr lang="en-US" sz="14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14" name="TextBox 13"/>
                <p:cNvSpPr txBox="1"/>
                <p:nvPr/>
              </p:nvSpPr>
              <p:spPr>
                <a:xfrm>
                  <a:off x="-262093" y="-708577"/>
                  <a:ext cx="274145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low to intermediate divergence</a:t>
                  </a:r>
                  <a:endParaRPr lang="en-US" sz="14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15" name="TextBox 14"/>
                <p:cNvSpPr txBox="1"/>
                <p:nvPr/>
              </p:nvSpPr>
              <p:spPr>
                <a:xfrm>
                  <a:off x="-262093" y="216296"/>
                  <a:ext cx="142539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low divergence</a:t>
                  </a:r>
                  <a:endParaRPr lang="en-US" sz="14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sp>
            <p:nvSpPr>
              <p:cNvPr id="18" name="TextBox 17"/>
              <p:cNvSpPr txBox="1"/>
              <p:nvPr/>
            </p:nvSpPr>
            <p:spPr>
              <a:xfrm>
                <a:off x="7469475" y="5104138"/>
                <a:ext cx="469391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Yu Gothic" charset="-128"/>
                    <a:ea typeface="Yu Gothic" charset="-128"/>
                    <a:cs typeface="Yu Gothic" charset="-128"/>
                  </a:rPr>
                  <a:t>Branch length</a:t>
                </a:r>
              </a:p>
              <a:p>
                <a:pPr algn="ctr"/>
                <a:r>
                  <a:rPr lang="en-US" dirty="0" smtClean="0">
                    <a:latin typeface="Yu Gothic" charset="-128"/>
                    <a:ea typeface="Yu Gothic" charset="-128"/>
                    <a:cs typeface="Yu Gothic" charset="-128"/>
                  </a:rPr>
                  <a:t>(average nucleotide substitutions per site)</a:t>
                </a:r>
                <a:endParaRPr lang="en-US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grpSp>
            <p:nvGrpSpPr>
              <p:cNvPr id="38" name="Group 37"/>
              <p:cNvGrpSpPr/>
              <p:nvPr/>
            </p:nvGrpSpPr>
            <p:grpSpPr>
              <a:xfrm>
                <a:off x="-1387245" y="6684069"/>
                <a:ext cx="6546486" cy="6013192"/>
                <a:chOff x="-1162854" y="6423891"/>
                <a:chExt cx="6546486" cy="6013192"/>
              </a:xfrm>
            </p:grpSpPr>
            <p:grpSp>
              <p:nvGrpSpPr>
                <p:cNvPr id="26" name="Group 25"/>
                <p:cNvGrpSpPr/>
                <p:nvPr/>
              </p:nvGrpSpPr>
              <p:grpSpPr>
                <a:xfrm>
                  <a:off x="-1162854" y="8312108"/>
                  <a:ext cx="6080698" cy="4124975"/>
                  <a:chOff x="-1162854" y="8312108"/>
                  <a:chExt cx="6080698" cy="4124975"/>
                </a:xfrm>
              </p:grpSpPr>
              <p:sp>
                <p:nvSpPr>
                  <p:cNvPr id="20" name="TextBox 19"/>
                  <p:cNvSpPr txBox="1"/>
                  <p:nvPr/>
                </p:nvSpPr>
                <p:spPr>
                  <a:xfrm>
                    <a:off x="503340" y="11769159"/>
                    <a:ext cx="513282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6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low</a:t>
                    </a:r>
                    <a:endParaRPr lang="en-US" sz="16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  <p:sp>
                <p:nvSpPr>
                  <p:cNvPr id="21" name="TextBox 20"/>
                  <p:cNvSpPr txBox="1"/>
                  <p:nvPr/>
                </p:nvSpPr>
                <p:spPr>
                  <a:xfrm>
                    <a:off x="2039119" y="11766388"/>
                    <a:ext cx="1382110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60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intermediate</a:t>
                    </a:r>
                    <a:endParaRPr lang="en-US" sz="16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  <p:sp>
                <p:nvSpPr>
                  <p:cNvPr id="22" name="TextBox 21"/>
                  <p:cNvSpPr txBox="1"/>
                  <p:nvPr/>
                </p:nvSpPr>
                <p:spPr>
                  <a:xfrm>
                    <a:off x="4329221" y="11760480"/>
                    <a:ext cx="588623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6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high</a:t>
                    </a:r>
                    <a:endParaRPr lang="en-US" sz="16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  <p:sp>
                <p:nvSpPr>
                  <p:cNvPr id="23" name="TextBox 22"/>
                  <p:cNvSpPr txBox="1"/>
                  <p:nvPr/>
                </p:nvSpPr>
                <p:spPr>
                  <a:xfrm>
                    <a:off x="926635" y="12067751"/>
                    <a:ext cx="3607078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Divergence from focal sequence</a:t>
                    </a:r>
                    <a:endParaRPr lang="en-US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4" name="TextBox 23"/>
                      <p:cNvSpPr txBox="1"/>
                      <p:nvPr/>
                    </p:nvSpPr>
                    <p:spPr>
                      <a:xfrm rot="16200000">
                        <a:off x="-1477556" y="8626810"/>
                        <a:ext cx="1106457" cy="47705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14:m>
                          <m:oMath xmlns:m="http://schemas.openxmlformats.org/officeDocument/2006/math">
                            <m:r>
                              <a:rPr lang="en-US" sz="2500" i="1" dirty="0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𝛽</m:t>
                            </m:r>
                          </m:oMath>
                        </a14:m>
                        <a:r>
                          <a:rPr lang="en-US" sz="2500" dirty="0" smtClean="0">
                            <a:latin typeface="Yu Gothic" charset="-128"/>
                            <a:ea typeface="Yu Gothic" charset="-128"/>
                            <a:cs typeface="Yu Gothic" charset="-128"/>
                          </a:rPr>
                          <a:t> </a:t>
                        </a:r>
                        <a:r>
                          <a:rPr lang="en-US" sz="2000" dirty="0" smtClean="0">
                            <a:latin typeface="Yu Gothic" charset="-128"/>
                            <a:ea typeface="Yu Gothic" charset="-128"/>
                            <a:cs typeface="Yu Gothic" charset="-128"/>
                          </a:rPr>
                          <a:t>value</a:t>
                        </a:r>
                        <a:endParaRPr lang="en-US" sz="2000" dirty="0">
                          <a:latin typeface="Yu Gothic" charset="-128"/>
                          <a:ea typeface="Yu Gothic" charset="-128"/>
                          <a:cs typeface="Yu Gothic" charset="-128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24" name="TextBox 23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 rot="16200000">
                        <a:off x="-1477556" y="8626810"/>
                        <a:ext cx="1106457" cy="477054"/>
                      </a:xfrm>
                      <a:prstGeom prst="rect">
                        <a:avLst/>
                      </a:prstGeom>
                      <a:blipFill rotWithShape="0">
                        <a:blip r:embed="rId7"/>
                        <a:stretch>
                          <a:fillRect t="-4945" r="-17722" b="-4945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grpSp>
              <p:nvGrpSpPr>
                <p:cNvPr id="36" name="Group 35"/>
                <p:cNvGrpSpPr/>
                <p:nvPr/>
              </p:nvGrpSpPr>
              <p:grpSpPr>
                <a:xfrm>
                  <a:off x="3848520" y="7147214"/>
                  <a:ext cx="1535112" cy="307777"/>
                  <a:chOff x="3930246" y="6694734"/>
                  <a:chExt cx="1535112" cy="307777"/>
                </a:xfrm>
              </p:grpSpPr>
              <p:sp>
                <p:nvSpPr>
                  <p:cNvPr id="28" name="Triangle 27"/>
                  <p:cNvSpPr/>
                  <p:nvPr/>
                </p:nvSpPr>
                <p:spPr>
                  <a:xfrm>
                    <a:off x="3930246" y="6715272"/>
                    <a:ext cx="309372" cy="266700"/>
                  </a:xfrm>
                  <a:prstGeom prst="triangle">
                    <a:avLst/>
                  </a:prstGeom>
                  <a:solidFill>
                    <a:srgbClr val="B6611D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9" name="TextBox 28"/>
                      <p:cNvSpPr txBox="1"/>
                      <p:nvPr/>
                    </p:nvSpPr>
                    <p:spPr>
                      <a:xfrm>
                        <a:off x="4228353" y="6694734"/>
                        <a:ext cx="1237005" cy="30777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sz="1400" dirty="0" err="1" smtClean="0">
                            <a:latin typeface="Yu Gothic" charset="-128"/>
                            <a:ea typeface="Yu Gothic" charset="-128"/>
                            <a:cs typeface="Yu Gothic" charset="-128"/>
                          </a:rPr>
                          <a:t>ExpCM</a:t>
                        </a:r>
                        <a:r>
                          <a:rPr lang="en-US" sz="1400" dirty="0" smtClean="0">
                            <a:latin typeface="Yu Gothic" charset="-128"/>
                            <a:ea typeface="Yu Gothic" charset="-128"/>
                            <a:cs typeface="Yu Gothic" charset="-128"/>
                          </a:rPr>
                          <a:t> + </a:t>
                        </a:r>
                        <a14:m>
                          <m:oMath xmlns:m="http://schemas.openxmlformats.org/officeDocument/2006/math">
                            <m:r>
                              <m:rPr>
                                <m:sty m:val="p"/>
                              </m:rPr>
                              <a:rPr lang="el-GR" sz="140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Γ</m:t>
                            </m:r>
                            <m:r>
                              <a:rPr lang="el-GR" sz="140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𝜔</m:t>
                            </m:r>
                          </m:oMath>
                        </a14:m>
                        <a:endParaRPr lang="en-US" sz="1400" dirty="0">
                          <a:latin typeface="Yu Gothic" charset="-128"/>
                          <a:ea typeface="Yu Gothic" charset="-128"/>
                          <a:cs typeface="Yu Gothic" charset="-128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29" name="TextBox 28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228353" y="6694734"/>
                        <a:ext cx="1237005" cy="307777"/>
                      </a:xfrm>
                      <a:prstGeom prst="rect">
                        <a:avLst/>
                      </a:prstGeom>
                      <a:blipFill rotWithShape="0">
                        <a:blip r:embed="rId8"/>
                        <a:stretch>
                          <a:fillRect l="-1478" t="-3922" b="-19608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grpSp>
              <p:nvGrpSpPr>
                <p:cNvPr id="37" name="Group 36"/>
                <p:cNvGrpSpPr/>
                <p:nvPr/>
              </p:nvGrpSpPr>
              <p:grpSpPr>
                <a:xfrm>
                  <a:off x="3884173" y="6780809"/>
                  <a:ext cx="1048290" cy="307777"/>
                  <a:chOff x="3884173" y="6780809"/>
                  <a:chExt cx="1048290" cy="307777"/>
                </a:xfrm>
              </p:grpSpPr>
              <p:sp>
                <p:nvSpPr>
                  <p:cNvPr id="27" name="Oval 26"/>
                  <p:cNvSpPr/>
                  <p:nvPr/>
                </p:nvSpPr>
                <p:spPr>
                  <a:xfrm>
                    <a:off x="3884173" y="6815665"/>
                    <a:ext cx="238066" cy="238066"/>
                  </a:xfrm>
                  <a:prstGeom prst="ellipse">
                    <a:avLst/>
                  </a:prstGeom>
                  <a:solidFill>
                    <a:srgbClr val="B6611D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0" name="TextBox 29"/>
                  <p:cNvSpPr txBox="1"/>
                  <p:nvPr/>
                </p:nvSpPr>
                <p:spPr>
                  <a:xfrm>
                    <a:off x="4157892" y="6780809"/>
                    <a:ext cx="774571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400" dirty="0" err="1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ExpCM</a:t>
                    </a:r>
                    <a:endParaRPr lang="en-US" sz="14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p:grpSp>
            <p:sp>
              <p:nvSpPr>
                <p:cNvPr id="31" name="TextBox 30"/>
                <p:cNvSpPr txBox="1"/>
                <p:nvPr/>
              </p:nvSpPr>
              <p:spPr>
                <a:xfrm>
                  <a:off x="3815490" y="6423891"/>
                  <a:ext cx="729687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b="1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Model</a:t>
                  </a:r>
                  <a:endParaRPr lang="en-US" sz="1400" b="1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grpSp>
            <p:nvGrpSpPr>
              <p:cNvPr id="61" name="Group 60"/>
              <p:cNvGrpSpPr/>
              <p:nvPr/>
            </p:nvGrpSpPr>
            <p:grpSpPr>
              <a:xfrm>
                <a:off x="5782794" y="6882123"/>
                <a:ext cx="7492217" cy="5226116"/>
                <a:chOff x="5796802" y="6479972"/>
                <a:chExt cx="7492217" cy="522611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9" name="TextBox 38"/>
                    <p:cNvSpPr txBox="1"/>
                    <p:nvPr/>
                  </p:nvSpPr>
                  <p:spPr>
                    <a:xfrm>
                      <a:off x="6798042" y="10965760"/>
                      <a:ext cx="999184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200" dirty="0" err="1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ExpCM</a:t>
                      </a:r>
                      <a:r>
                        <a:rPr lang="en-US" sz="12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+</a:t>
                      </a: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12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Γ</m:t>
                          </m:r>
                          <m:r>
                            <a:rPr lang="el-GR" sz="12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𝜔</m:t>
                          </m:r>
                        </m:oMath>
                      </a14:m>
                      <a:endParaRPr lang="en-US" sz="12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39" name="TextBox 38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798042" y="10965760"/>
                      <a:ext cx="999184" cy="276999"/>
                    </a:xfrm>
                    <a:prstGeom prst="rect">
                      <a:avLst/>
                    </a:prstGeom>
                    <a:blipFill rotWithShape="0">
                      <a:blip r:embed="rId9"/>
                      <a:stretch>
                        <a:fillRect l="-610" t="-2222" b="-1777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0" name="TextBox 39"/>
                    <p:cNvSpPr txBox="1"/>
                    <p:nvPr/>
                  </p:nvSpPr>
                  <p:spPr>
                    <a:xfrm>
                      <a:off x="8312365" y="10965051"/>
                      <a:ext cx="999184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200" dirty="0" err="1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ExpCM</a:t>
                      </a:r>
                      <a:r>
                        <a:rPr lang="en-US" sz="12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+</a:t>
                      </a: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12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Γ</m:t>
                          </m:r>
                          <m:r>
                            <a:rPr lang="el-GR" sz="12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𝜔</m:t>
                          </m:r>
                        </m:oMath>
                      </a14:m>
                      <a:endParaRPr lang="en-US" sz="12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40" name="TextBox 39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312365" y="10965051"/>
                      <a:ext cx="999184" cy="276999"/>
                    </a:xfrm>
                    <a:prstGeom prst="rect">
                      <a:avLst/>
                    </a:prstGeom>
                    <a:blipFill rotWithShape="0">
                      <a:blip r:embed="rId10"/>
                      <a:stretch>
                        <a:fillRect t="-2222" b="-1777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41" name="TextBox 40"/>
                <p:cNvSpPr txBox="1"/>
                <p:nvPr/>
              </p:nvSpPr>
              <p:spPr>
                <a:xfrm>
                  <a:off x="10066178" y="10965050"/>
                  <a:ext cx="68961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42" name="TextBox 41"/>
                <p:cNvSpPr txBox="1"/>
                <p:nvPr/>
              </p:nvSpPr>
              <p:spPr>
                <a:xfrm>
                  <a:off x="11510419" y="10965050"/>
                  <a:ext cx="98777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YNGKP M5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43" name="TextBox 42"/>
                <p:cNvSpPr txBox="1"/>
                <p:nvPr/>
              </p:nvSpPr>
              <p:spPr>
                <a:xfrm rot="16200000">
                  <a:off x="5924287" y="6835358"/>
                  <a:ext cx="68961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44" name="TextBox 43"/>
                <p:cNvSpPr txBox="1"/>
                <p:nvPr/>
              </p:nvSpPr>
              <p:spPr>
                <a:xfrm rot="16200000">
                  <a:off x="7500796" y="6835358"/>
                  <a:ext cx="98777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YNKGP M5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45" name="TextBox 44"/>
                <p:cNvSpPr txBox="1"/>
                <p:nvPr/>
              </p:nvSpPr>
              <p:spPr>
                <a:xfrm rot="16200000">
                  <a:off x="9106684" y="6835358"/>
                  <a:ext cx="98777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smtClean="0">
                      <a:latin typeface="Yu Gothic" charset="-128"/>
                      <a:ea typeface="Yu Gothic" charset="-128"/>
                      <a:cs typeface="Yu Gothic" charset="-128"/>
                    </a:rPr>
                    <a:t>YNKGP M0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46" name="TextBox 45"/>
                <p:cNvSpPr txBox="1"/>
                <p:nvPr/>
              </p:nvSpPr>
              <p:spPr>
                <a:xfrm rot="16200000">
                  <a:off x="10665505" y="6835358"/>
                  <a:ext cx="98777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YNKGP M0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47" name="TextBox 46"/>
                <p:cNvSpPr txBox="1"/>
                <p:nvPr/>
              </p:nvSpPr>
              <p:spPr>
                <a:xfrm rot="16200000">
                  <a:off x="5914306" y="8515779"/>
                  <a:ext cx="68961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48" name="TextBox 47"/>
                <p:cNvSpPr txBox="1"/>
                <p:nvPr/>
              </p:nvSpPr>
              <p:spPr>
                <a:xfrm rot="16200000">
                  <a:off x="7524451" y="8515779"/>
                  <a:ext cx="98777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YNKGP M5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49" name="TextBox 48"/>
                <p:cNvSpPr txBox="1"/>
                <p:nvPr/>
              </p:nvSpPr>
              <p:spPr>
                <a:xfrm rot="16200000">
                  <a:off x="9121707" y="8515779"/>
                  <a:ext cx="98777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YNKGP M0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50" name="TextBox 49"/>
                <p:cNvSpPr txBox="1"/>
                <p:nvPr/>
              </p:nvSpPr>
              <p:spPr>
                <a:xfrm rot="16200000">
                  <a:off x="10718963" y="8515779"/>
                  <a:ext cx="98777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YNKGP M0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51" name="TextBox 50"/>
                <p:cNvSpPr txBox="1"/>
                <p:nvPr/>
              </p:nvSpPr>
              <p:spPr>
                <a:xfrm rot="16200000">
                  <a:off x="5924286" y="10001260"/>
                  <a:ext cx="68961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52" name="TextBox 51"/>
                <p:cNvSpPr txBox="1"/>
                <p:nvPr/>
              </p:nvSpPr>
              <p:spPr>
                <a:xfrm rot="16200000">
                  <a:off x="7538436" y="10001260"/>
                  <a:ext cx="98777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YNKGP M5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53" name="TextBox 52"/>
                <p:cNvSpPr txBox="1"/>
                <p:nvPr/>
              </p:nvSpPr>
              <p:spPr>
                <a:xfrm rot="16200000">
                  <a:off x="9182856" y="10001260"/>
                  <a:ext cx="98777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smtClean="0">
                      <a:latin typeface="Yu Gothic" charset="-128"/>
                      <a:ea typeface="Yu Gothic" charset="-128"/>
                      <a:cs typeface="Yu Gothic" charset="-128"/>
                    </a:rPr>
                    <a:t>YNKGP M0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54" name="TextBox 53"/>
                <p:cNvSpPr txBox="1"/>
                <p:nvPr/>
              </p:nvSpPr>
              <p:spPr>
                <a:xfrm rot="16200000">
                  <a:off x="10735822" y="10001260"/>
                  <a:ext cx="98777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YNKGP M0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55" name="TextBox 54"/>
                <p:cNvSpPr txBox="1"/>
                <p:nvPr/>
              </p:nvSpPr>
              <p:spPr>
                <a:xfrm rot="5400000">
                  <a:off x="12401762" y="6935866"/>
                  <a:ext cx="537327" cy="30777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>
                      <a:solidFill>
                        <a:srgbClr val="B6611D"/>
                      </a:solidFill>
                      <a:latin typeface="Yu Gothic" charset="-128"/>
                      <a:ea typeface="Yu Gothic" charset="-128"/>
                      <a:cs typeface="Yu Gothic" charset="-128"/>
                    </a:rPr>
                    <a:t>h</a:t>
                  </a:r>
                  <a:r>
                    <a:rPr lang="en-US" sz="1400" dirty="0" smtClean="0">
                      <a:solidFill>
                        <a:srgbClr val="B6611D"/>
                      </a:solidFill>
                      <a:latin typeface="Yu Gothic" charset="-128"/>
                      <a:ea typeface="Yu Gothic" charset="-128"/>
                      <a:cs typeface="Yu Gothic" charset="-128"/>
                    </a:rPr>
                    <a:t>igh</a:t>
                  </a:r>
                  <a:endParaRPr lang="en-US" sz="1400" dirty="0">
                    <a:solidFill>
                      <a:srgbClr val="B6611D"/>
                    </a:solidFill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56" name="TextBox 55"/>
                <p:cNvSpPr txBox="1"/>
                <p:nvPr/>
              </p:nvSpPr>
              <p:spPr>
                <a:xfrm rot="5400000">
                  <a:off x="12077090" y="8452033"/>
                  <a:ext cx="1234633" cy="30777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 smtClean="0">
                      <a:solidFill>
                        <a:srgbClr val="FA842A"/>
                      </a:solidFill>
                      <a:latin typeface="Yu Gothic" charset="-128"/>
                      <a:ea typeface="Yu Gothic" charset="-128"/>
                      <a:cs typeface="Yu Gothic" charset="-128"/>
                    </a:rPr>
                    <a:t>intermediate</a:t>
                  </a:r>
                  <a:endParaRPr lang="en-US" sz="1400" dirty="0">
                    <a:solidFill>
                      <a:srgbClr val="FA842A"/>
                    </a:solidFill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57" name="TextBox 56"/>
                <p:cNvSpPr txBox="1"/>
                <p:nvPr/>
              </p:nvSpPr>
              <p:spPr>
                <a:xfrm rot="5400000">
                  <a:off x="12458605" y="9887440"/>
                  <a:ext cx="471604" cy="30777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 smtClean="0">
                      <a:solidFill>
                        <a:srgbClr val="FBA564"/>
                      </a:solidFill>
                      <a:latin typeface="Yu Gothic" charset="-128"/>
                      <a:ea typeface="Yu Gothic" charset="-128"/>
                      <a:cs typeface="Yu Gothic" charset="-128"/>
                    </a:rPr>
                    <a:t>low</a:t>
                  </a:r>
                  <a:endParaRPr lang="en-US" sz="1400" dirty="0">
                    <a:solidFill>
                      <a:srgbClr val="FBA564"/>
                    </a:solidFill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58" name="TextBox 57"/>
                <p:cNvSpPr txBox="1"/>
                <p:nvPr/>
              </p:nvSpPr>
              <p:spPr>
                <a:xfrm rot="5400000">
                  <a:off x="12137581" y="8331680"/>
                  <a:ext cx="1933543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Divergence level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59" name="TextBox 58"/>
                <p:cNvSpPr txBox="1"/>
                <p:nvPr/>
              </p:nvSpPr>
              <p:spPr>
                <a:xfrm>
                  <a:off x="8902141" y="11336756"/>
                  <a:ext cx="1673856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Branch length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60" name="TextBox 59"/>
                <p:cNvSpPr txBox="1"/>
                <p:nvPr/>
              </p:nvSpPr>
              <p:spPr>
                <a:xfrm rot="16200000">
                  <a:off x="5144540" y="8518429"/>
                  <a:ext cx="1673856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smtClean="0">
                      <a:latin typeface="Yu Gothic" charset="-128"/>
                      <a:ea typeface="Yu Gothic" charset="-128"/>
                      <a:cs typeface="Yu Gothic" charset="-128"/>
                    </a:rPr>
                    <a:t>Branch length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sp>
            <p:nvSpPr>
              <p:cNvPr id="62" name="TextBox 61"/>
              <p:cNvSpPr txBox="1"/>
              <p:nvPr/>
            </p:nvSpPr>
            <p:spPr>
              <a:xfrm>
                <a:off x="-728843" y="-2034612"/>
                <a:ext cx="537327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b="1" dirty="0" smtClean="0">
                    <a:latin typeface="Yu Gothic" charset="-128"/>
                    <a:ea typeface="Yu Gothic" charset="-128"/>
                    <a:cs typeface="Yu Gothic" charset="-128"/>
                  </a:rPr>
                  <a:t>A</a:t>
                </a:r>
                <a:endParaRPr lang="en-US" sz="4000" b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63" name="TextBox 62"/>
              <p:cNvSpPr txBox="1"/>
              <p:nvPr/>
            </p:nvSpPr>
            <p:spPr>
              <a:xfrm>
                <a:off x="6357471" y="-2034612"/>
                <a:ext cx="548548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b="1" dirty="0">
                    <a:latin typeface="Yu Gothic" charset="-128"/>
                    <a:ea typeface="Yu Gothic" charset="-128"/>
                    <a:cs typeface="Yu Gothic" charset="-128"/>
                  </a:rPr>
                  <a:t>B</a:t>
                </a:r>
              </a:p>
            </p:txBody>
          </p:sp>
          <p:sp>
            <p:nvSpPr>
              <p:cNvPr id="64" name="TextBox 63"/>
              <p:cNvSpPr txBox="1"/>
              <p:nvPr/>
            </p:nvSpPr>
            <p:spPr>
              <a:xfrm>
                <a:off x="-792425" y="5639553"/>
                <a:ext cx="553357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b="1" dirty="0" smtClean="0">
                    <a:latin typeface="Yu Gothic" charset="-128"/>
                    <a:ea typeface="Yu Gothic" charset="-128"/>
                    <a:cs typeface="Yu Gothic" charset="-128"/>
                  </a:rPr>
                  <a:t>C</a:t>
                </a:r>
                <a:endParaRPr lang="en-US" sz="4000" b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65" name="TextBox 64"/>
              <p:cNvSpPr txBox="1"/>
              <p:nvPr/>
            </p:nvSpPr>
            <p:spPr>
              <a:xfrm>
                <a:off x="6317430" y="5639553"/>
                <a:ext cx="580608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b="1" dirty="0" smtClean="0">
                    <a:latin typeface="Yu Gothic" charset="-128"/>
                    <a:ea typeface="Yu Gothic" charset="-128"/>
                    <a:cs typeface="Yu Gothic" charset="-128"/>
                  </a:rPr>
                  <a:t>D</a:t>
                </a:r>
                <a:endParaRPr lang="en-US" sz="4000" b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69" name="Oval 68"/>
              <p:cNvSpPr/>
              <p:nvPr/>
            </p:nvSpPr>
            <p:spPr>
              <a:xfrm>
                <a:off x="8308056" y="6340012"/>
                <a:ext cx="238066" cy="238066"/>
              </a:xfrm>
              <a:prstGeom prst="ellipse">
                <a:avLst/>
              </a:prstGeom>
              <a:solidFill>
                <a:srgbClr val="000000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TextBox 69"/>
              <p:cNvSpPr txBox="1"/>
              <p:nvPr/>
            </p:nvSpPr>
            <p:spPr>
              <a:xfrm>
                <a:off x="8499164" y="6305156"/>
                <a:ext cx="49404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>
                    <a:latin typeface="Yu Gothic" charset="-128"/>
                    <a:ea typeface="Yu Gothic" charset="-128"/>
                    <a:cs typeface="Yu Gothic" charset="-128"/>
                  </a:rPr>
                  <a:t>Yes</a:t>
                </a:r>
                <a:endParaRPr lang="en-US" sz="14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71" name="TextBox 70"/>
              <p:cNvSpPr txBox="1"/>
              <p:nvPr/>
            </p:nvSpPr>
            <p:spPr>
              <a:xfrm>
                <a:off x="6717758" y="6177800"/>
                <a:ext cx="166753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>
                    <a:latin typeface="Yu Gothic" charset="-128"/>
                    <a:ea typeface="Yu Gothic" charset="-128"/>
                    <a:cs typeface="Yu Gothic" charset="-128"/>
                  </a:rPr>
                  <a:t>Branch from focal sequence?</a:t>
                </a:r>
                <a:endParaRPr lang="en-US" sz="1400" b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72" name="Oval 71"/>
              <p:cNvSpPr/>
              <p:nvPr/>
            </p:nvSpPr>
            <p:spPr>
              <a:xfrm>
                <a:off x="9075821" y="6330169"/>
                <a:ext cx="238066" cy="238066"/>
              </a:xfrm>
              <a:prstGeom prst="ellipse">
                <a:avLst/>
              </a:prstGeom>
              <a:solidFill>
                <a:srgbClr val="BEBEBE"/>
              </a:solidFill>
              <a:ln>
                <a:solidFill>
                  <a:srgbClr val="BEBEB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TextBox 72"/>
              <p:cNvSpPr txBox="1"/>
              <p:nvPr/>
            </p:nvSpPr>
            <p:spPr>
              <a:xfrm>
                <a:off x="9349540" y="6295313"/>
                <a:ext cx="42030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>
                    <a:latin typeface="Yu Gothic" charset="-128"/>
                    <a:ea typeface="Yu Gothic" charset="-128"/>
                    <a:cs typeface="Yu Gothic" charset="-128"/>
                  </a:rPr>
                  <a:t>No</a:t>
                </a:r>
                <a:endParaRPr lang="en-US" sz="14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p:grpSp>
        <p:sp>
          <p:nvSpPr>
            <p:cNvPr id="75" name="Oval 74"/>
            <p:cNvSpPr/>
            <p:nvPr/>
          </p:nvSpPr>
          <p:spPr>
            <a:xfrm>
              <a:off x="11682559" y="-1138711"/>
              <a:ext cx="97339" cy="9733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024665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84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M</a:t>
            </a:r>
            <a:r>
              <a:rPr lang="en-US" sz="3000" b="1" dirty="0" smtClean="0">
                <a:solidFill>
                  <a:schemeClr val="bg1"/>
                </a:solidFill>
              </a:rPr>
              <a:t>AIN</a:t>
            </a:r>
            <a:r>
              <a:rPr lang="en-US" b="1" dirty="0" smtClean="0">
                <a:solidFill>
                  <a:schemeClr val="bg1"/>
                </a:solidFill>
              </a:rPr>
              <a:t> F</a:t>
            </a:r>
            <a:r>
              <a:rPr lang="en-US" sz="3000" b="1" dirty="0" smtClean="0">
                <a:solidFill>
                  <a:schemeClr val="bg1"/>
                </a:solidFill>
              </a:rPr>
              <a:t>IGURES</a:t>
            </a:r>
            <a:endParaRPr lang="en-US" sz="3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07268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Model feature comparison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96939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/>
          <p:cNvGrpSpPr/>
          <p:nvPr/>
        </p:nvGrpSpPr>
        <p:grpSpPr>
          <a:xfrm>
            <a:off x="-9006896" y="-3379808"/>
            <a:ext cx="32006044" cy="8746686"/>
            <a:chOff x="-9006896" y="-3379808"/>
            <a:chExt cx="32006044" cy="8746686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549"/>
            <a:stretch/>
          </p:blipFill>
          <p:spPr>
            <a:xfrm>
              <a:off x="-7765681" y="-2704799"/>
              <a:ext cx="7580515" cy="7235687"/>
            </a:xfrm>
            <a:prstGeom prst="rect">
              <a:avLst/>
            </a:prstGeom>
          </p:spPr>
        </p:pic>
        <p:grpSp>
          <p:nvGrpSpPr>
            <p:cNvPr id="37" name="Group 36"/>
            <p:cNvGrpSpPr/>
            <p:nvPr/>
          </p:nvGrpSpPr>
          <p:grpSpPr>
            <a:xfrm>
              <a:off x="-9006896" y="-3379808"/>
              <a:ext cx="32006044" cy="8746686"/>
              <a:chOff x="-9006896" y="-3379808"/>
              <a:chExt cx="32006044" cy="8746686"/>
            </a:xfrm>
          </p:grpSpPr>
          <p:grpSp>
            <p:nvGrpSpPr>
              <p:cNvPr id="35" name="Group 34"/>
              <p:cNvGrpSpPr/>
              <p:nvPr/>
            </p:nvGrpSpPr>
            <p:grpSpPr>
              <a:xfrm>
                <a:off x="11139885" y="-3379808"/>
                <a:ext cx="11859263" cy="7410663"/>
                <a:chOff x="11139885" y="-3115668"/>
                <a:chExt cx="11859263" cy="7410663"/>
              </a:xfrm>
            </p:grpSpPr>
            <p:sp>
              <p:nvSpPr>
                <p:cNvPr id="6" name="TextBox 5"/>
                <p:cNvSpPr txBox="1"/>
                <p:nvPr/>
              </p:nvSpPr>
              <p:spPr>
                <a:xfrm>
                  <a:off x="14588999" y="-2106589"/>
                  <a:ext cx="4528519" cy="153888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7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Site-specific stationary state</a:t>
                  </a:r>
                  <a:endParaRPr lang="en-US" sz="47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" name="TextBox 6"/>
                    <p:cNvSpPr txBox="1"/>
                    <p:nvPr/>
                  </p:nvSpPr>
                  <p:spPr>
                    <a:xfrm>
                      <a:off x="19002360" y="-2065665"/>
                      <a:ext cx="3996788" cy="153888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47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Γ</m:t>
                          </m:r>
                          <m:r>
                            <a:rPr lang="en-US" sz="4700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𝜔</m:t>
                          </m:r>
                        </m:oMath>
                      </a14:m>
                      <a:r>
                        <a:rPr lang="en-US" sz="47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 rate variation</a:t>
                      </a:r>
                      <a:endParaRPr lang="en-US" sz="47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7" name="TextBox 6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9002360" y="-2065665"/>
                      <a:ext cx="3996788" cy="1538883"/>
                    </a:xfrm>
                    <a:prstGeom prst="rect">
                      <a:avLst/>
                    </a:prstGeom>
                    <a:blipFill rotWithShape="0">
                      <a:blip r:embed="rId3"/>
                      <a:stretch>
                        <a:fillRect t="-9127" b="-1984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2" name="TextBox 1"/>
                <p:cNvSpPr txBox="1"/>
                <p:nvPr/>
              </p:nvSpPr>
              <p:spPr>
                <a:xfrm>
                  <a:off x="12693644" y="2065629"/>
                  <a:ext cx="2167581" cy="81560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47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endParaRPr lang="en-US" sz="47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" name="TextBox 2"/>
                    <p:cNvSpPr txBox="1"/>
                    <p:nvPr/>
                  </p:nvSpPr>
                  <p:spPr>
                    <a:xfrm>
                      <a:off x="11139885" y="3348381"/>
                      <a:ext cx="3721340" cy="815608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r"/>
                      <a:r>
                        <a:rPr lang="en-US" sz="4700" dirty="0" err="1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ExpCM</a:t>
                      </a:r>
                      <a:r>
                        <a:rPr lang="en-US" sz="47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 + </a:t>
                      </a: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47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Γ</m:t>
                          </m:r>
                          <m:r>
                            <a:rPr lang="el-GR" sz="47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𝜔</m:t>
                          </m:r>
                        </m:oMath>
                      </a14:m>
                      <a:endParaRPr lang="en-US" sz="47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3" name="TextBox 2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1139885" y="3348381"/>
                      <a:ext cx="3721340" cy="815608"/>
                    </a:xfrm>
                    <a:prstGeom prst="rect">
                      <a:avLst/>
                    </a:prstGeom>
                    <a:blipFill rotWithShape="0">
                      <a:blip r:embed="rId4"/>
                      <a:stretch>
                        <a:fillRect l="-6383" t="-17164" b="-3806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4" name="TextBox 3"/>
                <p:cNvSpPr txBox="1"/>
                <p:nvPr/>
              </p:nvSpPr>
              <p:spPr>
                <a:xfrm>
                  <a:off x="13177751" y="-423613"/>
                  <a:ext cx="1683474" cy="81560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47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GY94</a:t>
                  </a:r>
                  <a:endParaRPr lang="en-US" sz="47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grpSp>
              <p:nvGrpSpPr>
                <p:cNvPr id="46" name="Group 45"/>
                <p:cNvGrpSpPr/>
                <p:nvPr/>
              </p:nvGrpSpPr>
              <p:grpSpPr>
                <a:xfrm>
                  <a:off x="14929789" y="-573460"/>
                  <a:ext cx="7942667" cy="4868455"/>
                  <a:chOff x="6464709" y="8502220"/>
                  <a:chExt cx="4750247" cy="1786797"/>
                </a:xfrm>
              </p:grpSpPr>
              <p:sp>
                <p:nvSpPr>
                  <p:cNvPr id="8" name="Rectangle 7"/>
                  <p:cNvSpPr/>
                  <p:nvPr/>
                </p:nvSpPr>
                <p:spPr>
                  <a:xfrm>
                    <a:off x="6464709" y="9445499"/>
                    <a:ext cx="2314577" cy="372728"/>
                  </a:xfrm>
                  <a:prstGeom prst="rect">
                    <a:avLst/>
                  </a:prstGeom>
                  <a:solidFill>
                    <a:srgbClr val="75A88D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0" name="Rectangle 9"/>
                  <p:cNvSpPr/>
                  <p:nvPr/>
                </p:nvSpPr>
                <p:spPr>
                  <a:xfrm>
                    <a:off x="8900379" y="9443801"/>
                    <a:ext cx="2314577" cy="372728"/>
                  </a:xfrm>
                  <a:prstGeom prst="rect">
                    <a:avLst/>
                  </a:prstGeom>
                  <a:solidFill>
                    <a:schemeClr val="bg1"/>
                  </a:solidFill>
                  <a:ln w="57150">
                    <a:solidFill>
                      <a:srgbClr val="BEBEBE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12" name="Group 11"/>
                  <p:cNvGrpSpPr/>
                  <p:nvPr/>
                </p:nvGrpSpPr>
                <p:grpSpPr>
                  <a:xfrm>
                    <a:off x="6464709" y="9914591"/>
                    <a:ext cx="4750247" cy="374426"/>
                    <a:chOff x="5372099" y="2054004"/>
                    <a:chExt cx="4750247" cy="374426"/>
                  </a:xfrm>
                </p:grpSpPr>
                <p:sp>
                  <p:nvSpPr>
                    <p:cNvPr id="13" name="Rectangle 12"/>
                    <p:cNvSpPr/>
                    <p:nvPr/>
                  </p:nvSpPr>
                  <p:spPr>
                    <a:xfrm>
                      <a:off x="5372099" y="2055702"/>
                      <a:ext cx="2314576" cy="372728"/>
                    </a:xfrm>
                    <a:prstGeom prst="rect">
                      <a:avLst/>
                    </a:prstGeom>
                    <a:solidFill>
                      <a:srgbClr val="75A88D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14" name="Rectangle 13"/>
                    <p:cNvSpPr/>
                    <p:nvPr/>
                  </p:nvSpPr>
                  <p:spPr>
                    <a:xfrm>
                      <a:off x="7807770" y="2054004"/>
                      <a:ext cx="2314576" cy="372728"/>
                    </a:xfrm>
                    <a:prstGeom prst="rect">
                      <a:avLst/>
                    </a:prstGeom>
                    <a:solidFill>
                      <a:srgbClr val="75A88D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5" name="Group 14"/>
                  <p:cNvGrpSpPr/>
                  <p:nvPr/>
                </p:nvGrpSpPr>
                <p:grpSpPr>
                  <a:xfrm>
                    <a:off x="6464709" y="8502220"/>
                    <a:ext cx="4750247" cy="374426"/>
                    <a:chOff x="5372099" y="2054004"/>
                    <a:chExt cx="4750247" cy="374426"/>
                  </a:xfrm>
                </p:grpSpPr>
                <p:sp>
                  <p:nvSpPr>
                    <p:cNvPr id="16" name="Rectangle 15"/>
                    <p:cNvSpPr/>
                    <p:nvPr/>
                  </p:nvSpPr>
                  <p:spPr>
                    <a:xfrm>
                      <a:off x="5372099" y="2055702"/>
                      <a:ext cx="2314576" cy="372728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57150">
                      <a:solidFill>
                        <a:srgbClr val="BEBEBE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17" name="Rectangle 16"/>
                    <p:cNvSpPr/>
                    <p:nvPr/>
                  </p:nvSpPr>
                  <p:spPr>
                    <a:xfrm>
                      <a:off x="7807770" y="2054004"/>
                      <a:ext cx="2314576" cy="372728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57150">
                      <a:solidFill>
                        <a:srgbClr val="BEBEBE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sp>
                <p:nvSpPr>
                  <p:cNvPr id="19" name="Rectangle 18"/>
                  <p:cNvSpPr/>
                  <p:nvPr/>
                </p:nvSpPr>
                <p:spPr>
                  <a:xfrm>
                    <a:off x="6464709" y="8974708"/>
                    <a:ext cx="2314577" cy="372727"/>
                  </a:xfrm>
                  <a:prstGeom prst="rect">
                    <a:avLst/>
                  </a:prstGeom>
                  <a:solidFill>
                    <a:schemeClr val="bg1"/>
                  </a:solidFill>
                  <a:ln w="57150">
                    <a:solidFill>
                      <a:srgbClr val="BEBEBE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0" name="Rectangle 19"/>
                  <p:cNvSpPr/>
                  <p:nvPr/>
                </p:nvSpPr>
                <p:spPr>
                  <a:xfrm>
                    <a:off x="8900379" y="8973011"/>
                    <a:ext cx="2314577" cy="372728"/>
                  </a:xfrm>
                  <a:prstGeom prst="rect">
                    <a:avLst/>
                  </a:prstGeom>
                  <a:solidFill>
                    <a:srgbClr val="75A88D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3" name="TextBox 22"/>
                    <p:cNvSpPr txBox="1"/>
                    <p:nvPr/>
                  </p:nvSpPr>
                  <p:spPr>
                    <a:xfrm>
                      <a:off x="11623992" y="782875"/>
                      <a:ext cx="3237233" cy="815608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r"/>
                      <a:r>
                        <a:rPr lang="en-US" sz="47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GY94 + </a:t>
                      </a: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47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Γ</m:t>
                          </m:r>
                          <m:r>
                            <a:rPr lang="el-GR" sz="47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𝜔</m:t>
                          </m:r>
                        </m:oMath>
                      </a14:m>
                      <a:endParaRPr lang="en-US" sz="47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23" name="TextBox 22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1623992" y="782875"/>
                      <a:ext cx="3237233" cy="815608"/>
                    </a:xfrm>
                    <a:prstGeom prst="rect">
                      <a:avLst/>
                    </a:prstGeom>
                    <a:blipFill rotWithShape="0">
                      <a:blip r:embed="rId5"/>
                      <a:stretch>
                        <a:fillRect l="-7533" t="-16418" b="-3806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31" name="TextBox 30"/>
                <p:cNvSpPr txBox="1"/>
                <p:nvPr/>
              </p:nvSpPr>
              <p:spPr>
                <a:xfrm>
                  <a:off x="11724664" y="-3115668"/>
                  <a:ext cx="334751" cy="1015663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6000" b="1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C</a:t>
                  </a:r>
                  <a:endParaRPr lang="en-US" sz="6000" b="1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grpSp>
            <p:nvGrpSpPr>
              <p:cNvPr id="5" name="Group 4"/>
              <p:cNvGrpSpPr/>
              <p:nvPr/>
            </p:nvGrpSpPr>
            <p:grpSpPr>
              <a:xfrm>
                <a:off x="206768" y="-3379808"/>
                <a:ext cx="10258062" cy="8746686"/>
                <a:chOff x="-9149952" y="-3161230"/>
                <a:chExt cx="10258062" cy="8746686"/>
              </a:xfrm>
            </p:grpSpPr>
            <p:pic>
              <p:nvPicPr>
                <p:cNvPr id="53" name="Picture 52"/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9149952" y="-1591769"/>
                  <a:ext cx="10258062" cy="7177225"/>
                </a:xfrm>
                <a:prstGeom prst="rect">
                  <a:avLst/>
                </a:prstGeom>
              </p:spPr>
            </p:pic>
            <p:grpSp>
              <p:nvGrpSpPr>
                <p:cNvPr id="48" name="Group 47"/>
                <p:cNvGrpSpPr/>
                <p:nvPr/>
              </p:nvGrpSpPr>
              <p:grpSpPr>
                <a:xfrm>
                  <a:off x="-8690949" y="-3161230"/>
                  <a:ext cx="9357019" cy="2533743"/>
                  <a:chOff x="-8690949" y="-3161230"/>
                  <a:chExt cx="9357019" cy="2533743"/>
                </a:xfrm>
              </p:grpSpPr>
              <p:grpSp>
                <p:nvGrpSpPr>
                  <p:cNvPr id="43" name="Group 42"/>
                  <p:cNvGrpSpPr/>
                  <p:nvPr/>
                </p:nvGrpSpPr>
                <p:grpSpPr>
                  <a:xfrm>
                    <a:off x="-8690949" y="-2174407"/>
                    <a:ext cx="9357019" cy="1546920"/>
                    <a:chOff x="-4960206" y="-1974181"/>
                    <a:chExt cx="9357019" cy="1546920"/>
                  </a:xfrm>
                </p:grpSpPr>
                <p:sp>
                  <p:nvSpPr>
                    <p:cNvPr id="21" name="TextBox 20"/>
                    <p:cNvSpPr txBox="1"/>
                    <p:nvPr/>
                  </p:nvSpPr>
                  <p:spPr>
                    <a:xfrm>
                      <a:off x="-4960206" y="-1966144"/>
                      <a:ext cx="4823435" cy="1538883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47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Uniform stationary state</a:t>
                      </a:r>
                      <a:endParaRPr lang="en-US" sz="47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  <p:sp>
                  <p:nvSpPr>
                    <p:cNvPr id="22" name="TextBox 21"/>
                    <p:cNvSpPr txBox="1"/>
                    <p:nvPr/>
                  </p:nvSpPr>
                  <p:spPr>
                    <a:xfrm>
                      <a:off x="-136770" y="-1974181"/>
                      <a:ext cx="4533583" cy="1538883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47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Site-specific stationary state</a:t>
                      </a:r>
                      <a:endParaRPr lang="en-US" sz="47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p:grpSp>
              <p:sp>
                <p:nvSpPr>
                  <p:cNvPr id="24" name="TextBox 23"/>
                  <p:cNvSpPr txBox="1"/>
                  <p:nvPr/>
                </p:nvSpPr>
                <p:spPr>
                  <a:xfrm>
                    <a:off x="-8321886" y="-3161230"/>
                    <a:ext cx="334751" cy="1015663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6000" b="1" dirty="0">
                        <a:latin typeface="Yu Gothic" charset="-128"/>
                        <a:ea typeface="Yu Gothic" charset="-128"/>
                        <a:cs typeface="Yu Gothic" charset="-128"/>
                      </a:rPr>
                      <a:t>B</a:t>
                    </a:r>
                  </a:p>
                </p:txBody>
              </p:sp>
            </p:grpSp>
          </p:grpSp>
          <p:grpSp>
            <p:nvGrpSpPr>
              <p:cNvPr id="30" name="Group 29"/>
              <p:cNvGrpSpPr/>
              <p:nvPr/>
            </p:nvGrpSpPr>
            <p:grpSpPr>
              <a:xfrm>
                <a:off x="-9006896" y="-3379808"/>
                <a:ext cx="8161261" cy="8403568"/>
                <a:chOff x="1834177" y="-3161230"/>
                <a:chExt cx="8161261" cy="8403568"/>
              </a:xfrm>
            </p:grpSpPr>
            <p:grpSp>
              <p:nvGrpSpPr>
                <p:cNvPr id="18" name="Group 17"/>
                <p:cNvGrpSpPr/>
                <p:nvPr/>
              </p:nvGrpSpPr>
              <p:grpSpPr>
                <a:xfrm>
                  <a:off x="1834177" y="-3161230"/>
                  <a:ext cx="8161261" cy="3681532"/>
                  <a:chOff x="1330438" y="-3161230"/>
                  <a:chExt cx="8161261" cy="3681532"/>
                </a:xfrm>
              </p:grpSpPr>
              <p:sp>
                <p:nvSpPr>
                  <p:cNvPr id="25" name="TextBox 24"/>
                  <p:cNvSpPr txBox="1"/>
                  <p:nvPr/>
                </p:nvSpPr>
                <p:spPr>
                  <a:xfrm>
                    <a:off x="1330438" y="-3161230"/>
                    <a:ext cx="334751" cy="1015663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6000" b="1" dirty="0">
                        <a:latin typeface="Yu Gothic" charset="-128"/>
                        <a:ea typeface="Yu Gothic" charset="-128"/>
                        <a:cs typeface="Yu Gothic" charset="-128"/>
                      </a:rPr>
                      <a:t>A</a:t>
                    </a:r>
                  </a:p>
                </p:txBody>
              </p:sp>
              <p:grpSp>
                <p:nvGrpSpPr>
                  <p:cNvPr id="32" name="Group 31"/>
                  <p:cNvGrpSpPr/>
                  <p:nvPr/>
                </p:nvGrpSpPr>
                <p:grpSpPr>
                  <a:xfrm>
                    <a:off x="5602188" y="-924677"/>
                    <a:ext cx="3889511" cy="1444979"/>
                    <a:chOff x="5985399" y="4787128"/>
                    <a:chExt cx="3889511" cy="1444979"/>
                  </a:xfrm>
                </p:grpSpPr>
                <p:sp>
                  <p:nvSpPr>
                    <p:cNvPr id="27" name="TextBox 26"/>
                    <p:cNvSpPr txBox="1"/>
                    <p:nvPr/>
                  </p:nvSpPr>
                  <p:spPr>
                    <a:xfrm>
                      <a:off x="6552645" y="5447277"/>
                      <a:ext cx="3322265" cy="78483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4500" dirty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s</a:t>
                      </a:r>
                      <a:r>
                        <a:rPr lang="en-US" sz="45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ingle value</a:t>
                      </a:r>
                      <a:endParaRPr lang="en-US" sz="45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  <p:sp>
                  <p:nvSpPr>
                    <p:cNvPr id="28" name="Oval 27"/>
                    <p:cNvSpPr/>
                    <p:nvPr/>
                  </p:nvSpPr>
                  <p:spPr>
                    <a:xfrm>
                      <a:off x="5985399" y="4914902"/>
                      <a:ext cx="517401" cy="517401"/>
                    </a:xfrm>
                    <a:prstGeom prst="ellipse">
                      <a:avLst/>
                    </a:prstGeom>
                    <a:solidFill>
                      <a:srgbClr val="43A0C3"/>
                    </a:solidFill>
                    <a:ln>
                      <a:solidFill>
                        <a:srgbClr val="43A0C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29" name="TextBox 28"/>
                        <p:cNvSpPr txBox="1"/>
                        <p:nvPr/>
                      </p:nvSpPr>
                      <p:spPr>
                        <a:xfrm>
                          <a:off x="6552644" y="4787128"/>
                          <a:ext cx="660738" cy="784830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l-GR" sz="450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Γ</m:t>
                                </m:r>
                                <m:r>
                                  <a:rPr lang="el-GR" sz="450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𝜔</m:t>
                                </m:r>
                              </m:oMath>
                            </m:oMathPara>
                          </a14:m>
                          <a:endParaRPr lang="en-US" sz="4500" dirty="0">
                            <a:latin typeface="Yu Gothic" charset="-128"/>
                            <a:ea typeface="Yu Gothic" charset="-128"/>
                            <a:cs typeface="Yu Gothic" charset="-128"/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29" name="TextBox 28"/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6552644" y="4787128"/>
                          <a:ext cx="660738" cy="784830"/>
                        </a:xfrm>
                        <a:prstGeom prst="rect">
                          <a:avLst/>
                        </a:prstGeom>
                        <a:blipFill rotWithShape="0">
                          <a:blip r:embed="rId7"/>
                          <a:stretch>
                            <a:fillRect r="-18349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6" name="TextBox 25"/>
                      <p:cNvSpPr txBox="1"/>
                      <p:nvPr/>
                    </p:nvSpPr>
                    <p:spPr>
                      <a:xfrm>
                        <a:off x="5324747" y="-1588705"/>
                        <a:ext cx="2764772" cy="78483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14:m>
                          <m:oMath xmlns:m="http://schemas.openxmlformats.org/officeDocument/2006/math">
                            <m:r>
                              <a:rPr lang="el-GR" sz="45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𝜔</m:t>
                            </m:r>
                          </m:oMath>
                        </a14:m>
                        <a:r>
                          <a:rPr lang="en-US" sz="4500" dirty="0" smtClean="0">
                            <a:latin typeface="Yu Gothic" charset="-128"/>
                            <a:ea typeface="Yu Gothic" charset="-128"/>
                            <a:cs typeface="Yu Gothic" charset="-128"/>
                          </a:rPr>
                          <a:t> value</a:t>
                        </a:r>
                        <a:endParaRPr lang="en-US" sz="4500" dirty="0">
                          <a:latin typeface="Yu Gothic" charset="-128"/>
                          <a:ea typeface="Yu Gothic" charset="-128"/>
                          <a:cs typeface="Yu Gothic" charset="-128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26" name="TextBox 25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5324747" y="-1588705"/>
                        <a:ext cx="2764772" cy="784830"/>
                      </a:xfrm>
                      <a:prstGeom prst="rect">
                        <a:avLst/>
                      </a:prstGeom>
                      <a:blipFill rotWithShape="0">
                        <a:blip r:embed="rId8"/>
                        <a:stretch>
                          <a:fillRect t="-17188" b="-38281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9" name="TextBox 38"/>
                    <p:cNvSpPr txBox="1"/>
                    <p:nvPr/>
                  </p:nvSpPr>
                  <p:spPr>
                    <a:xfrm>
                      <a:off x="5828486" y="4457508"/>
                      <a:ext cx="2193101" cy="78483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14:m>
                        <m:oMath xmlns:m="http://schemas.openxmlformats.org/officeDocument/2006/math">
                          <m:r>
                            <a:rPr lang="el-GR" sz="45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𝜔</m:t>
                          </m:r>
                        </m:oMath>
                      </a14:m>
                      <a:r>
                        <a:rPr lang="en-US" sz="45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 value</a:t>
                      </a:r>
                      <a:endParaRPr lang="en-US" sz="45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39" name="TextBox 38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828486" y="4457508"/>
                      <a:ext cx="2193101" cy="784830"/>
                    </a:xfrm>
                    <a:prstGeom prst="rect">
                      <a:avLst/>
                    </a:prstGeom>
                    <a:blipFill rotWithShape="0">
                      <a:blip r:embed="rId9"/>
                      <a:stretch>
                        <a:fillRect t="-16279" r="-11142" b="-37984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sp>
          <p:nvSpPr>
            <p:cNvPr id="38" name="Triangle 37"/>
            <p:cNvSpPr/>
            <p:nvPr/>
          </p:nvSpPr>
          <p:spPr>
            <a:xfrm>
              <a:off x="-4792270" y="-370491"/>
              <a:ext cx="569685" cy="491108"/>
            </a:xfrm>
            <a:prstGeom prst="triangle">
              <a:avLst/>
            </a:prstGeom>
            <a:solidFill>
              <a:srgbClr val="FA84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523518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Decay to stationary state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1137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-322034" y="-1846773"/>
            <a:ext cx="14346002" cy="6761743"/>
            <a:chOff x="-322034" y="-1846773"/>
            <a:chExt cx="14346002" cy="6761743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27" t="7753" b="20811"/>
            <a:stretch/>
          </p:blipFill>
          <p:spPr>
            <a:xfrm>
              <a:off x="455075" y="472267"/>
              <a:ext cx="9716894" cy="4034943"/>
            </a:xfrm>
            <a:prstGeom prst="rect">
              <a:avLst/>
            </a:prstGeom>
          </p:spPr>
        </p:pic>
        <p:grpSp>
          <p:nvGrpSpPr>
            <p:cNvPr id="68" name="Group 67"/>
            <p:cNvGrpSpPr/>
            <p:nvPr/>
          </p:nvGrpSpPr>
          <p:grpSpPr>
            <a:xfrm>
              <a:off x="-322034" y="-1846773"/>
              <a:ext cx="14346002" cy="6761743"/>
              <a:chOff x="-322034" y="-1846773"/>
              <a:chExt cx="14346002" cy="6761743"/>
            </a:xfrm>
          </p:grpSpPr>
          <p:sp>
            <p:nvSpPr>
              <p:cNvPr id="16" name="Rectangle 15"/>
              <p:cNvSpPr/>
              <p:nvPr/>
            </p:nvSpPr>
            <p:spPr>
              <a:xfrm>
                <a:off x="244613" y="-3127"/>
                <a:ext cx="9167627" cy="41760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" name="TextBox 2"/>
              <p:cNvSpPr txBox="1"/>
              <p:nvPr/>
            </p:nvSpPr>
            <p:spPr>
              <a:xfrm>
                <a:off x="9406052" y="-1808673"/>
                <a:ext cx="124745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i="1" dirty="0" smtClean="0">
                    <a:latin typeface="Yu Gothic" charset="-128"/>
                    <a:ea typeface="Yu Gothic" charset="-128"/>
                    <a:cs typeface="Yu Gothic" charset="-128"/>
                  </a:rPr>
                  <a:t>Site in HA</a:t>
                </a:r>
                <a:endParaRPr lang="en-US" i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TextBox 27"/>
                  <p:cNvSpPr txBox="1"/>
                  <p:nvPr/>
                </p:nvSpPr>
                <p:spPr>
                  <a:xfrm>
                    <a:off x="9418752" y="298046"/>
                    <a:ext cx="2235099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i="1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Implied </a:t>
                    </a:r>
                    <a:r>
                      <a:rPr lang="en-US" i="1" dirty="0" err="1">
                        <a:latin typeface="Yu Gothic" charset="-128"/>
                        <a:ea typeface="Yu Gothic" charset="-128"/>
                        <a:cs typeface="Yu Gothic" charset="-128"/>
                      </a:rPr>
                      <a:t>d</a:t>
                    </a:r>
                    <a:r>
                      <a:rPr lang="en-US" i="1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N/dS (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𝑟</m:t>
                            </m:r>
                          </m:sub>
                        </m:sSub>
                      </m:oMath>
                    </a14:m>
                    <a:r>
                      <a:rPr lang="en-US" i="1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)</a:t>
                    </a:r>
                    <a:endParaRPr lang="en-US" i="1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28" name="TextBox 2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418752" y="298046"/>
                    <a:ext cx="2235099" cy="369332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 l="-2180" t="-10000" r="-1907" b="-2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4" name="TextBox 13"/>
              <p:cNvSpPr txBox="1"/>
              <p:nvPr/>
            </p:nvSpPr>
            <p:spPr>
              <a:xfrm>
                <a:off x="2079280" y="4437916"/>
                <a:ext cx="6697667" cy="477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500" dirty="0" smtClean="0">
                    <a:latin typeface="Yu Gothic" charset="-128"/>
                    <a:ea typeface="Yu Gothic" charset="-128"/>
                    <a:cs typeface="Yu Gothic" charset="-128"/>
                  </a:rPr>
                  <a:t>Branch length (codon substitutions per site)</a:t>
                </a:r>
                <a:endParaRPr lang="en-US" sz="25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 rot="16200000">
                <a:off x="-1418692" y="1867597"/>
                <a:ext cx="3055089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500" dirty="0" smtClean="0">
                    <a:latin typeface="Yu Gothic" charset="-128"/>
                    <a:ea typeface="Yu Gothic" charset="-128"/>
                    <a:cs typeface="Yu Gothic" charset="-128"/>
                  </a:rPr>
                  <a:t>Expected pairwise </a:t>
                </a:r>
                <a:r>
                  <a:rPr lang="en-US" sz="2500" smtClean="0">
                    <a:latin typeface="Yu Gothic" charset="-128"/>
                    <a:ea typeface="Yu Gothic" charset="-128"/>
                    <a:cs typeface="Yu Gothic" charset="-128"/>
                  </a:rPr>
                  <a:t>amino-acid identity</a:t>
                </a:r>
                <a:endParaRPr lang="en-US" sz="25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grpSp>
            <p:nvGrpSpPr>
              <p:cNvPr id="44" name="Group 43"/>
              <p:cNvGrpSpPr/>
              <p:nvPr/>
            </p:nvGrpSpPr>
            <p:grpSpPr>
              <a:xfrm>
                <a:off x="9953594" y="1378060"/>
                <a:ext cx="4070374" cy="1809304"/>
                <a:chOff x="5206189" y="5302733"/>
                <a:chExt cx="4070374" cy="1809304"/>
              </a:xfrm>
            </p:grpSpPr>
            <p:sp>
              <p:nvSpPr>
                <p:cNvPr id="34" name="TextBox 33"/>
                <p:cNvSpPr txBox="1"/>
                <p:nvPr/>
              </p:nvSpPr>
              <p:spPr>
                <a:xfrm>
                  <a:off x="5206189" y="5302733"/>
                  <a:ext cx="1040670" cy="43088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200" b="1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Model</a:t>
                  </a:r>
                  <a:endParaRPr lang="en-US" sz="2200" b="1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grpSp>
              <p:nvGrpSpPr>
                <p:cNvPr id="32" name="Group 31"/>
                <p:cNvGrpSpPr/>
                <p:nvPr/>
              </p:nvGrpSpPr>
              <p:grpSpPr>
                <a:xfrm>
                  <a:off x="5298482" y="5669408"/>
                  <a:ext cx="3978081" cy="1442629"/>
                  <a:chOff x="5298482" y="5669408"/>
                  <a:chExt cx="3978081" cy="1442629"/>
                </a:xfrm>
              </p:grpSpPr>
              <p:grpSp>
                <p:nvGrpSpPr>
                  <p:cNvPr id="2" name="Group 1"/>
                  <p:cNvGrpSpPr/>
                  <p:nvPr/>
                </p:nvGrpSpPr>
                <p:grpSpPr>
                  <a:xfrm>
                    <a:off x="5298482" y="5669408"/>
                    <a:ext cx="1323552" cy="430887"/>
                    <a:chOff x="3547732" y="5860896"/>
                    <a:chExt cx="1323552" cy="430887"/>
                  </a:xfrm>
                </p:grpSpPr>
                <p:sp>
                  <p:nvSpPr>
                    <p:cNvPr id="35" name="Rectangle 34"/>
                    <p:cNvSpPr/>
                    <p:nvPr/>
                  </p:nvSpPr>
                  <p:spPr>
                    <a:xfrm>
                      <a:off x="3547732" y="5919557"/>
                      <a:ext cx="274964" cy="274964"/>
                    </a:xfrm>
                    <a:prstGeom prst="rect">
                      <a:avLst/>
                    </a:prstGeom>
                    <a:solidFill>
                      <a:srgbClr val="B52924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9" name="TextBox 38"/>
                    <p:cNvSpPr txBox="1"/>
                    <p:nvPr/>
                  </p:nvSpPr>
                  <p:spPr>
                    <a:xfrm>
                      <a:off x="3758479" y="5860896"/>
                      <a:ext cx="1112805" cy="430887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2200" dirty="0" err="1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ExpCM</a:t>
                      </a:r>
                      <a:endParaRPr lang="en-US" sz="22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p:grpSp>
              <p:grpSp>
                <p:nvGrpSpPr>
                  <p:cNvPr id="29" name="Group 28"/>
                  <p:cNvGrpSpPr/>
                  <p:nvPr/>
                </p:nvGrpSpPr>
                <p:grpSpPr>
                  <a:xfrm>
                    <a:off x="5298482" y="6681150"/>
                    <a:ext cx="3978081" cy="430887"/>
                    <a:chOff x="4512619" y="6248418"/>
                    <a:chExt cx="3978081" cy="430887"/>
                  </a:xfrm>
                </p:grpSpPr>
                <p:sp>
                  <p:nvSpPr>
                    <p:cNvPr id="36" name="Rectangle 35"/>
                    <p:cNvSpPr/>
                    <p:nvPr/>
                  </p:nvSpPr>
                  <p:spPr>
                    <a:xfrm>
                      <a:off x="4512619" y="6311760"/>
                      <a:ext cx="274964" cy="274964"/>
                    </a:xfrm>
                    <a:prstGeom prst="rect">
                      <a:avLst/>
                    </a:prstGeom>
                    <a:solidFill>
                      <a:srgbClr val="FA842A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41" name="TextBox 40"/>
                        <p:cNvSpPr txBox="1"/>
                        <p:nvPr/>
                      </p:nvSpPr>
                      <p:spPr>
                        <a:xfrm>
                          <a:off x="4738519" y="6248418"/>
                          <a:ext cx="3752181" cy="430887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r>
                            <a:rPr lang="en-US" sz="2200" dirty="0" smtClean="0">
                              <a:latin typeface="Yu Gothic" charset="-128"/>
                              <a:ea typeface="Yu Gothic" charset="-128"/>
                              <a:cs typeface="Yu Gothic" charset="-128"/>
                            </a:rPr>
                            <a:t>GY94 + implied dN/dS 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200" i="1" smtClean="0"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sz="2200" b="0" i="1" smtClean="0"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𝑟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2200" dirty="0" smtClean="0">
                              <a:latin typeface="Yu Gothic" charset="-128"/>
                              <a:ea typeface="Yu Gothic" charset="-128"/>
                              <a:cs typeface="Yu Gothic" charset="-128"/>
                            </a:rPr>
                            <a:t>)</a:t>
                          </a:r>
                          <a:endParaRPr lang="en-US" sz="2200" dirty="0">
                            <a:latin typeface="Yu Gothic" charset="-128"/>
                            <a:ea typeface="Yu Gothic" charset="-128"/>
                            <a:cs typeface="Yu Gothic" charset="-128"/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41" name="TextBox 40"/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4738519" y="6248418"/>
                          <a:ext cx="3752181" cy="430887"/>
                        </a:xfrm>
                        <a:prstGeom prst="rect">
                          <a:avLst/>
                        </a:prstGeom>
                        <a:blipFill rotWithShape="0">
                          <a:blip r:embed="rId5"/>
                          <a:stretch>
                            <a:fillRect l="-2110" t="-9859" r="-1136" b="-28169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  <p:grpSp>
                <p:nvGrpSpPr>
                  <p:cNvPr id="15" name="Group 14"/>
                  <p:cNvGrpSpPr/>
                  <p:nvPr/>
                </p:nvGrpSpPr>
                <p:grpSpPr>
                  <a:xfrm>
                    <a:off x="5298482" y="6007714"/>
                    <a:ext cx="1097528" cy="430887"/>
                    <a:chOff x="4574302" y="5854546"/>
                    <a:chExt cx="1097528" cy="430887"/>
                  </a:xfrm>
                </p:grpSpPr>
                <p:sp>
                  <p:nvSpPr>
                    <p:cNvPr id="37" name="Rectangle 36"/>
                    <p:cNvSpPr/>
                    <p:nvPr/>
                  </p:nvSpPr>
                  <p:spPr>
                    <a:xfrm>
                      <a:off x="4574302" y="5919557"/>
                      <a:ext cx="274964" cy="274964"/>
                    </a:xfrm>
                    <a:prstGeom prst="rect">
                      <a:avLst/>
                    </a:prstGeom>
                    <a:solidFill>
                      <a:srgbClr val="439FC3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2" name="TextBox 41"/>
                    <p:cNvSpPr txBox="1"/>
                    <p:nvPr/>
                  </p:nvSpPr>
                  <p:spPr>
                    <a:xfrm>
                      <a:off x="4785049" y="5854546"/>
                      <a:ext cx="886781" cy="430887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22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GY94</a:t>
                      </a:r>
                      <a:endParaRPr lang="en-US" sz="22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p:grpSp>
              <p:grpSp>
                <p:nvGrpSpPr>
                  <p:cNvPr id="27" name="Group 26"/>
                  <p:cNvGrpSpPr/>
                  <p:nvPr/>
                </p:nvGrpSpPr>
                <p:grpSpPr>
                  <a:xfrm>
                    <a:off x="5298482" y="6346020"/>
                    <a:ext cx="1823498" cy="430887"/>
                    <a:chOff x="6003223" y="5848196"/>
                    <a:chExt cx="1823498" cy="430887"/>
                  </a:xfrm>
                </p:grpSpPr>
                <p:sp>
                  <p:nvSpPr>
                    <p:cNvPr id="38" name="Rectangle 37"/>
                    <p:cNvSpPr/>
                    <p:nvPr/>
                  </p:nvSpPr>
                  <p:spPr>
                    <a:xfrm>
                      <a:off x="6003223" y="5919557"/>
                      <a:ext cx="274964" cy="274964"/>
                    </a:xfrm>
                    <a:prstGeom prst="rect">
                      <a:avLst/>
                    </a:prstGeom>
                    <a:solidFill>
                      <a:srgbClr val="75A88D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43" name="TextBox 42"/>
                        <p:cNvSpPr txBox="1"/>
                        <p:nvPr/>
                      </p:nvSpPr>
                      <p:spPr>
                        <a:xfrm>
                          <a:off x="6213972" y="5848196"/>
                          <a:ext cx="1612749" cy="430887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r>
                            <a:rPr lang="en-US" sz="2200" dirty="0" smtClean="0">
                              <a:latin typeface="Yu Gothic" charset="-128"/>
                              <a:ea typeface="Yu Gothic" charset="-128"/>
                              <a:cs typeface="Yu Gothic" charset="-128"/>
                            </a:rPr>
                            <a:t>GY94 + 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l-GR" sz="220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Γ</m:t>
                              </m:r>
                              <m:r>
                                <a:rPr lang="el-GR" sz="220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𝜔</m:t>
                              </m:r>
                            </m:oMath>
                          </a14:m>
                          <a:endParaRPr lang="en-US" sz="2200" dirty="0">
                            <a:latin typeface="Yu Gothic" charset="-128"/>
                            <a:ea typeface="Yu Gothic" charset="-128"/>
                            <a:cs typeface="Yu Gothic" charset="-128"/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43" name="TextBox 42"/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6213972" y="5848196"/>
                          <a:ext cx="1612749" cy="430887"/>
                        </a:xfrm>
                        <a:prstGeom prst="rect">
                          <a:avLst/>
                        </a:prstGeom>
                        <a:blipFill rotWithShape="0">
                          <a:blip r:embed="rId6"/>
                          <a:stretch>
                            <a:fillRect l="-4924" t="-9859" b="-28169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</p:grpSp>
          </p:grpSp>
          <p:grpSp>
            <p:nvGrpSpPr>
              <p:cNvPr id="47" name="Group 46"/>
              <p:cNvGrpSpPr/>
              <p:nvPr/>
            </p:nvGrpSpPr>
            <p:grpSpPr>
              <a:xfrm>
                <a:off x="3271855" y="-1817157"/>
                <a:ext cx="628698" cy="2558434"/>
                <a:chOff x="3271855" y="-1783273"/>
                <a:chExt cx="628698" cy="2558434"/>
              </a:xfrm>
            </p:grpSpPr>
            <p:sp>
              <p:nvSpPr>
                <p:cNvPr id="10" name="TextBox 9"/>
                <p:cNvSpPr txBox="1"/>
                <p:nvPr/>
              </p:nvSpPr>
              <p:spPr>
                <a:xfrm>
                  <a:off x="3271855" y="376385"/>
                  <a:ext cx="62869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0.46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18" name="TextBox 17"/>
                <p:cNvSpPr txBox="1"/>
                <p:nvPr/>
              </p:nvSpPr>
              <p:spPr>
                <a:xfrm>
                  <a:off x="3365631" y="-1783273"/>
                  <a:ext cx="44114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17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pic>
              <p:nvPicPr>
                <p:cNvPr id="45" name="Picture 44"/>
                <p:cNvPicPr>
                  <a:picLocks noChangeAspect="1"/>
                </p:cNvPicPr>
                <p:nvPr/>
              </p:nvPicPr>
              <p:blipFill rotWithShape="1"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7661" r="74665"/>
                <a:stretch/>
              </p:blipFill>
              <p:spPr>
                <a:xfrm>
                  <a:off x="3406629" y="-1617984"/>
                  <a:ext cx="422973" cy="2393145"/>
                </a:xfrm>
                <a:prstGeom prst="rect">
                  <a:avLst/>
                </a:prstGeom>
              </p:spPr>
            </p:pic>
          </p:grpSp>
          <p:grpSp>
            <p:nvGrpSpPr>
              <p:cNvPr id="67" name="Group 66"/>
              <p:cNvGrpSpPr/>
              <p:nvPr/>
            </p:nvGrpSpPr>
            <p:grpSpPr>
              <a:xfrm>
                <a:off x="5113765" y="-1823332"/>
                <a:ext cx="628698" cy="2564609"/>
                <a:chOff x="5113765" y="-1783273"/>
                <a:chExt cx="628698" cy="2564609"/>
              </a:xfrm>
            </p:grpSpPr>
            <p:sp>
              <p:nvSpPr>
                <p:cNvPr id="9" name="TextBox 8"/>
                <p:cNvSpPr txBox="1"/>
                <p:nvPr/>
              </p:nvSpPr>
              <p:spPr>
                <a:xfrm>
                  <a:off x="5113765" y="370771"/>
                  <a:ext cx="62869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0.36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17" name="TextBox 16"/>
                <p:cNvSpPr txBox="1"/>
                <p:nvPr/>
              </p:nvSpPr>
              <p:spPr>
                <a:xfrm>
                  <a:off x="5203744" y="-1783273"/>
                  <a:ext cx="44114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28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pic>
              <p:nvPicPr>
                <p:cNvPr id="60" name="Picture 59"/>
                <p:cNvPicPr>
                  <a:picLocks noChangeAspect="1"/>
                </p:cNvPicPr>
                <p:nvPr/>
              </p:nvPicPr>
              <p:blipFill rotWithShape="1"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4907" r="57419"/>
                <a:stretch/>
              </p:blipFill>
              <p:spPr>
                <a:xfrm>
                  <a:off x="5204268" y="-1611809"/>
                  <a:ext cx="422973" cy="2393145"/>
                </a:xfrm>
                <a:prstGeom prst="rect">
                  <a:avLst/>
                </a:prstGeom>
              </p:spPr>
            </p:pic>
          </p:grpSp>
          <p:grpSp>
            <p:nvGrpSpPr>
              <p:cNvPr id="46" name="Group 45"/>
              <p:cNvGrpSpPr/>
              <p:nvPr/>
            </p:nvGrpSpPr>
            <p:grpSpPr>
              <a:xfrm>
                <a:off x="1443762" y="-1800413"/>
                <a:ext cx="628698" cy="2541690"/>
                <a:chOff x="1443762" y="-1795973"/>
                <a:chExt cx="628698" cy="2541690"/>
              </a:xfrm>
            </p:grpSpPr>
            <p:sp>
              <p:nvSpPr>
                <p:cNvPr id="11" name="TextBox 10"/>
                <p:cNvSpPr txBox="1"/>
                <p:nvPr/>
              </p:nvSpPr>
              <p:spPr>
                <a:xfrm>
                  <a:off x="1443762" y="370771"/>
                  <a:ext cx="62869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0.91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19" name="TextBox 18"/>
                <p:cNvSpPr txBox="1"/>
                <p:nvPr/>
              </p:nvSpPr>
              <p:spPr>
                <a:xfrm>
                  <a:off x="1473418" y="-1795973"/>
                  <a:ext cx="56938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209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pic>
              <p:nvPicPr>
                <p:cNvPr id="61" name="Picture 60"/>
                <p:cNvPicPr>
                  <a:picLocks noChangeAspect="1"/>
                </p:cNvPicPr>
                <p:nvPr/>
              </p:nvPicPr>
              <p:blipFill rotWithShape="1"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2007" r="40319"/>
                <a:stretch/>
              </p:blipFill>
              <p:spPr>
                <a:xfrm>
                  <a:off x="1546625" y="-1647428"/>
                  <a:ext cx="422973" cy="2393145"/>
                </a:xfrm>
                <a:prstGeom prst="rect">
                  <a:avLst/>
                </a:prstGeom>
              </p:spPr>
            </p:pic>
          </p:grpSp>
          <p:grpSp>
            <p:nvGrpSpPr>
              <p:cNvPr id="66" name="Group 65"/>
              <p:cNvGrpSpPr/>
              <p:nvPr/>
            </p:nvGrpSpPr>
            <p:grpSpPr>
              <a:xfrm>
                <a:off x="8790873" y="-1823333"/>
                <a:ext cx="628698" cy="2564610"/>
                <a:chOff x="8790873" y="-1783273"/>
                <a:chExt cx="628698" cy="2564610"/>
              </a:xfrm>
            </p:grpSpPr>
            <p:sp>
              <p:nvSpPr>
                <p:cNvPr id="13" name="TextBox 12"/>
                <p:cNvSpPr txBox="1"/>
                <p:nvPr/>
              </p:nvSpPr>
              <p:spPr>
                <a:xfrm>
                  <a:off x="8790873" y="370771"/>
                  <a:ext cx="62869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0.10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21" name="TextBox 20"/>
                <p:cNvSpPr txBox="1"/>
                <p:nvPr/>
              </p:nvSpPr>
              <p:spPr>
                <a:xfrm>
                  <a:off x="8820529" y="-1783273"/>
                  <a:ext cx="56938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316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pic>
              <p:nvPicPr>
                <p:cNvPr id="63" name="Picture 62"/>
                <p:cNvPicPr>
                  <a:picLocks noChangeAspect="1"/>
                </p:cNvPicPr>
                <p:nvPr/>
              </p:nvPicPr>
              <p:blipFill rotWithShape="1"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9137" r="23959"/>
                <a:stretch/>
              </p:blipFill>
              <p:spPr>
                <a:xfrm>
                  <a:off x="8856858" y="-1611808"/>
                  <a:ext cx="404555" cy="2393145"/>
                </a:xfrm>
                <a:prstGeom prst="rect">
                  <a:avLst/>
                </a:prstGeom>
              </p:spPr>
            </p:pic>
          </p:grpSp>
          <p:grpSp>
            <p:nvGrpSpPr>
              <p:cNvPr id="65" name="Group 64"/>
              <p:cNvGrpSpPr/>
              <p:nvPr/>
            </p:nvGrpSpPr>
            <p:grpSpPr>
              <a:xfrm>
                <a:off x="6938905" y="-1846773"/>
                <a:ext cx="628698" cy="2523376"/>
                <a:chOff x="6938905" y="-1783273"/>
                <a:chExt cx="628698" cy="2523376"/>
              </a:xfrm>
            </p:grpSpPr>
            <p:sp>
              <p:nvSpPr>
                <p:cNvPr id="12" name="TextBox 11"/>
                <p:cNvSpPr txBox="1"/>
                <p:nvPr/>
              </p:nvSpPr>
              <p:spPr>
                <a:xfrm>
                  <a:off x="6938905" y="370771"/>
                  <a:ext cx="62869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0.14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20" name="TextBox 19"/>
                <p:cNvSpPr txBox="1"/>
                <p:nvPr/>
              </p:nvSpPr>
              <p:spPr>
                <a:xfrm>
                  <a:off x="6950747" y="-1783273"/>
                  <a:ext cx="56938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193</a:t>
                  </a:r>
                </a:p>
              </p:txBody>
            </p:sp>
          </p:grpSp>
        </p:grpSp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320" r="40719"/>
            <a:stretch/>
          </p:blipFill>
          <p:spPr>
            <a:xfrm>
              <a:off x="7025690" y="-1690355"/>
              <a:ext cx="418953" cy="24701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983677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Simulations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4623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-212956" y="1724916"/>
            <a:ext cx="10644086" cy="3098578"/>
            <a:chOff x="-212956" y="1724916"/>
            <a:chExt cx="10644086" cy="3098578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5018" b="34145"/>
            <a:stretch/>
          </p:blipFill>
          <p:spPr>
            <a:xfrm>
              <a:off x="203200" y="2053652"/>
              <a:ext cx="10058400" cy="1808469"/>
            </a:xfrm>
            <a:prstGeom prst="rect">
              <a:avLst/>
            </a:prstGeom>
          </p:spPr>
        </p:pic>
        <p:grpSp>
          <p:nvGrpSpPr>
            <p:cNvPr id="11" name="Group 10"/>
            <p:cNvGrpSpPr/>
            <p:nvPr/>
          </p:nvGrpSpPr>
          <p:grpSpPr>
            <a:xfrm>
              <a:off x="-212956" y="1724916"/>
              <a:ext cx="10644086" cy="3098578"/>
              <a:chOff x="-212956" y="1724916"/>
              <a:chExt cx="10644086" cy="3098578"/>
            </a:xfrm>
          </p:grpSpPr>
          <p:sp>
            <p:nvSpPr>
              <p:cNvPr id="3" name="TextBox 2"/>
              <p:cNvSpPr txBox="1"/>
              <p:nvPr/>
            </p:nvSpPr>
            <p:spPr>
              <a:xfrm rot="16200000">
                <a:off x="-848717" y="2572778"/>
                <a:ext cx="1917854" cy="64633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>
                    <a:latin typeface="Yu Gothic" charset="-128"/>
                    <a:ea typeface="Yu Gothic" charset="-128"/>
                    <a:cs typeface="Yu Gothic" charset="-128"/>
                  </a:rPr>
                  <a:t>Actual branch length</a:t>
                </a:r>
                <a:endParaRPr lang="en-US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4" name="TextBox 3"/>
              <p:cNvSpPr txBox="1"/>
              <p:nvPr/>
            </p:nvSpPr>
            <p:spPr>
              <a:xfrm>
                <a:off x="3286256" y="4454162"/>
                <a:ext cx="4220705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>
                    <a:latin typeface="Yu Gothic" charset="-128"/>
                    <a:ea typeface="Yu Gothic" charset="-128"/>
                    <a:cs typeface="Yu Gothic" charset="-128"/>
                  </a:rPr>
                  <a:t>Branch length optimized by the model</a:t>
                </a:r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4169092" y="3859308"/>
                <a:ext cx="997620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err="1" smtClean="0">
                    <a:latin typeface="Yu Gothic" charset="-128"/>
                    <a:ea typeface="Yu Gothic" charset="-128"/>
                    <a:cs typeface="Yu Gothic" charset="-128"/>
                  </a:rPr>
                  <a:t>ExpCM</a:t>
                </a:r>
                <a:endParaRPr lang="en-US" sz="1600" dirty="0" smtClean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TextBox 11"/>
                  <p:cNvSpPr txBox="1"/>
                  <p:nvPr/>
                </p:nvSpPr>
                <p:spPr>
                  <a:xfrm>
                    <a:off x="5560820" y="3859308"/>
                    <a:ext cx="1335550" cy="338554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dirty="0" err="1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ExpCM</a:t>
                    </a:r>
                    <a:r>
                      <a:rPr lang="en-US" sz="16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+</a:t>
                    </a:r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sz="160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Γ</m:t>
                        </m:r>
                        <m:r>
                          <a:rPr lang="el-GR" sz="160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𝜔</m:t>
                        </m:r>
                      </m:oMath>
                    </a14:m>
                    <a:endParaRPr lang="en-US" sz="1600" dirty="0" smtClean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12" name="TextBox 1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560820" y="3859308"/>
                    <a:ext cx="1335550" cy="338554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 t="-5357" b="-2142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5" name="TextBox 14"/>
              <p:cNvSpPr txBox="1"/>
              <p:nvPr/>
            </p:nvSpPr>
            <p:spPr>
              <a:xfrm>
                <a:off x="741962" y="3859308"/>
                <a:ext cx="1335550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latin typeface="Yu Gothic" charset="-128"/>
                    <a:ea typeface="Yu Gothic" charset="-128"/>
                    <a:cs typeface="Yu Gothic" charset="-128"/>
                  </a:rPr>
                  <a:t>GY94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TextBox 15"/>
                  <p:cNvSpPr txBox="1"/>
                  <p:nvPr/>
                </p:nvSpPr>
                <p:spPr>
                  <a:xfrm>
                    <a:off x="2406306" y="3859308"/>
                    <a:ext cx="1335550" cy="338554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GY94 + </a:t>
                    </a:r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sz="16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Γ</m:t>
                        </m:r>
                        <m:r>
                          <a:rPr lang="el-GR" sz="16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𝜔</m:t>
                        </m:r>
                      </m:oMath>
                    </a14:m>
                    <a:endParaRPr lang="en-US" sz="1600" dirty="0" smtClean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16" name="TextBox 1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406306" y="3859308"/>
                    <a:ext cx="1335550" cy="338554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 t="-5357" b="-2142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7" name="Rectangle 6"/>
              <p:cNvSpPr/>
              <p:nvPr/>
            </p:nvSpPr>
            <p:spPr>
              <a:xfrm>
                <a:off x="5232399" y="3854871"/>
                <a:ext cx="328421" cy="17653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6896370" y="3859308"/>
                <a:ext cx="1805368" cy="58477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err="1" smtClean="0">
                    <a:latin typeface="Yu Gothic" charset="-128"/>
                    <a:ea typeface="Yu Gothic" charset="-128"/>
                    <a:cs typeface="Yu Gothic" charset="-128"/>
                  </a:rPr>
                  <a:t>ExpCM</a:t>
                </a:r>
                <a:r>
                  <a:rPr lang="en-US" sz="1600" dirty="0" smtClean="0">
                    <a:latin typeface="Yu Gothic" charset="-128"/>
                    <a:ea typeface="Yu Gothic" charset="-128"/>
                    <a:cs typeface="Yu Gothic" charset="-128"/>
                  </a:rPr>
                  <a:t> averaged across sites</a:t>
                </a:r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599607" y="1724916"/>
                <a:ext cx="9661993" cy="3287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TextBox 13"/>
                  <p:cNvSpPr txBox="1"/>
                  <p:nvPr/>
                </p:nvSpPr>
                <p:spPr>
                  <a:xfrm>
                    <a:off x="8641680" y="3859308"/>
                    <a:ext cx="1789450" cy="584775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dirty="0" err="1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ExpCM</a:t>
                    </a:r>
                    <a:r>
                      <a:rPr lang="en-US" sz="16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 averaged across sites+</a:t>
                    </a:r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sz="160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Γ</m:t>
                        </m:r>
                        <m:r>
                          <a:rPr lang="el-GR" sz="160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𝜔</m:t>
                        </m:r>
                      </m:oMath>
                    </a14:m>
                    <a:endParaRPr lang="en-US" sz="1600" dirty="0" smtClean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14" name="TextBox 1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641680" y="3859308"/>
                    <a:ext cx="1789450" cy="584775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 l="-683" t="-3125" r="-5119" b="-12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20543334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40071</TotalTime>
  <Words>456</Words>
  <Application>Microsoft Macintosh PowerPoint</Application>
  <PresentationFormat>Widescreen</PresentationFormat>
  <Paragraphs>185</Paragraphs>
  <Slides>23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Calibri</vt:lpstr>
      <vt:lpstr>Cambria Math</vt:lpstr>
      <vt:lpstr>Yu Gothic</vt:lpstr>
      <vt:lpstr>Office Theme</vt:lpstr>
      <vt:lpstr>Experimentally Informed Site-Specific Substitution Models Substantially Deepen Divergence Estimates </vt:lpstr>
      <vt:lpstr>Notes</vt:lpstr>
      <vt:lpstr>MAIN FIGURES</vt:lpstr>
      <vt:lpstr>Model feature comparison</vt:lpstr>
      <vt:lpstr>PowerPoint Presentation</vt:lpstr>
      <vt:lpstr>Decay to stationary state</vt:lpstr>
      <vt:lpstr>PowerPoint Presentation</vt:lpstr>
      <vt:lpstr>Simulations</vt:lpstr>
      <vt:lpstr>PowerPoint Presentation</vt:lpstr>
      <vt:lpstr>Model Comparison Trees</vt:lpstr>
      <vt:lpstr>PowerPoint Presentation</vt:lpstr>
      <vt:lpstr>Competing effects</vt:lpstr>
      <vt:lpstr>PowerPoint Presentation</vt:lpstr>
      <vt:lpstr>`phylobayes`</vt:lpstr>
      <vt:lpstr>PowerPoint Presentation</vt:lpstr>
      <vt:lpstr>SUPPLEMENTAL FIGURES</vt:lpstr>
      <vt:lpstr>Preference Sets</vt:lpstr>
      <vt:lpstr>PowerPoint Presentation</vt:lpstr>
      <vt:lpstr>PowerPoint Presentation</vt:lpstr>
      <vt:lpstr>PowerPoint Presentation</vt:lpstr>
      <vt:lpstr>Full Experiments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Experimentally Informed Site-Specific Substitution Models Substantially Deepen Divergence Estimates </dc:title>
  <dc:creator>Sarah K. Hilton</dc:creator>
  <cp:lastModifiedBy>Sarah K. Hilton</cp:lastModifiedBy>
  <cp:revision>187</cp:revision>
  <dcterms:created xsi:type="dcterms:W3CDTF">2017-11-03T19:06:03Z</dcterms:created>
  <dcterms:modified xsi:type="dcterms:W3CDTF">2018-02-28T04:38:35Z</dcterms:modified>
</cp:coreProperties>
</file>